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9" r:id="rId2"/>
    <p:sldId id="301" r:id="rId3"/>
    <p:sldId id="297" r:id="rId4"/>
    <p:sldId id="313" r:id="rId5"/>
    <p:sldId id="311" r:id="rId6"/>
    <p:sldId id="299" r:id="rId7"/>
    <p:sldId id="302" r:id="rId8"/>
    <p:sldId id="303" r:id="rId9"/>
    <p:sldId id="304" r:id="rId10"/>
    <p:sldId id="305" r:id="rId11"/>
    <p:sldId id="306" r:id="rId12"/>
    <p:sldId id="308" r:id="rId13"/>
    <p:sldId id="312" r:id="rId14"/>
    <p:sldId id="298" r:id="rId15"/>
    <p:sldId id="257" r:id="rId16"/>
    <p:sldId id="266" r:id="rId17"/>
    <p:sldId id="290" r:id="rId18"/>
    <p:sldId id="291" r:id="rId19"/>
    <p:sldId id="280" r:id="rId20"/>
    <p:sldId id="293" r:id="rId21"/>
    <p:sldId id="295" r:id="rId22"/>
    <p:sldId id="294" r:id="rId23"/>
    <p:sldId id="296" r:id="rId24"/>
    <p:sldId id="279" r:id="rId25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" initials="Т" lastIdx="1" clrIdx="0">
    <p:extLst>
      <p:ext uri="{19B8F6BF-5375-455C-9EA6-DF929625EA0E}">
        <p15:presenceInfo xmlns:p15="http://schemas.microsoft.com/office/powerpoint/2012/main" userId="Татьяна" providerId="None"/>
      </p:ext>
    </p:extLst>
  </p:cmAuthor>
  <p:cmAuthor id="2" name="Lyubov Chistyakova" initials="LC" lastIdx="1" clrIdx="1">
    <p:extLst>
      <p:ext uri="{19B8F6BF-5375-455C-9EA6-DF929625EA0E}">
        <p15:presenceInfo xmlns:p15="http://schemas.microsoft.com/office/powerpoint/2012/main" userId="32feff7a3ff05c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2720C"/>
    <a:srgbClr val="E6F9FE"/>
    <a:srgbClr val="EDF1F9"/>
    <a:srgbClr val="FCFDFE"/>
    <a:srgbClr val="EEF3FC"/>
    <a:srgbClr val="EAF2FA"/>
    <a:srgbClr val="EBF0F9"/>
    <a:srgbClr val="E2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5336" autoAdjust="0"/>
  </p:normalViewPr>
  <p:slideViewPr>
    <p:cSldViewPr snapToGrid="0">
      <p:cViewPr varScale="1">
        <p:scale>
          <a:sx n="60" d="100"/>
          <a:sy n="60" d="100"/>
        </p:scale>
        <p:origin x="24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</a:t>
            </a:r>
          </a:p>
        </c:rich>
      </c:tx>
      <c:layout>
        <c:manualLayout>
          <c:xMode val="edge"/>
          <c:yMode val="edge"/>
          <c:x val="0.86809642343941762"/>
          <c:y val="3.4423407917383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10962</c:v>
                </c:pt>
                <c:pt idx="1">
                  <c:v>10650</c:v>
                </c:pt>
                <c:pt idx="2">
                  <c:v>10151</c:v>
                </c:pt>
                <c:pt idx="3">
                  <c:v>9971</c:v>
                </c:pt>
                <c:pt idx="4">
                  <c:v>9883</c:v>
                </c:pt>
                <c:pt idx="5">
                  <c:v>9858</c:v>
                </c:pt>
                <c:pt idx="6">
                  <c:v>9833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D-4796-B536-E34448C5D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230525784"/>
        <c:axId val="230526112"/>
      </c:barChart>
      <c:catAx>
        <c:axId val="23052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26112"/>
        <c:crosses val="autoZero"/>
        <c:auto val="1"/>
        <c:lblAlgn val="ctr"/>
        <c:lblOffset val="100"/>
        <c:noMultiLvlLbl val="0"/>
      </c:catAx>
      <c:valAx>
        <c:axId val="2305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2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5213763440860235"/>
          <c:y val="3.794235244423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672</c:v>
                </c:pt>
                <c:pt idx="1">
                  <c:v>637</c:v>
                </c:pt>
                <c:pt idx="2">
                  <c:v>588</c:v>
                </c:pt>
                <c:pt idx="3">
                  <c:v>549</c:v>
                </c:pt>
                <c:pt idx="4">
                  <c:v>528</c:v>
                </c:pt>
                <c:pt idx="5">
                  <c:v>523</c:v>
                </c:pt>
                <c:pt idx="6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F-4604-A3D5-B182EFE69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88"/>
        <c:axId val="617088424"/>
        <c:axId val="617093016"/>
      </c:barChart>
      <c:catAx>
        <c:axId val="6170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093016"/>
        <c:crosses val="autoZero"/>
        <c:auto val="1"/>
        <c:lblAlgn val="ctr"/>
        <c:lblOffset val="100"/>
        <c:noMultiLvlLbl val="0"/>
      </c:catAx>
      <c:valAx>
        <c:axId val="61709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08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290873402419893E-2"/>
          <c:y val="0.10107526182868398"/>
          <c:w val="0.89994705227370975"/>
          <c:h val="0.70631966890391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КС РФ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33914</c:v>
                </c:pt>
                <c:pt idx="1">
                  <c:v>55614</c:v>
                </c:pt>
                <c:pt idx="2">
                  <c:v>69473</c:v>
                </c:pt>
                <c:pt idx="3">
                  <c:v>74402</c:v>
                </c:pt>
                <c:pt idx="4">
                  <c:v>80121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C-4739-BFDF-6BC7D74754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КС ИО</c:v>
                </c:pt>
              </c:strCache>
            </c:strRef>
          </c:tx>
          <c:spPr>
            <a:ln w="44450" cap="rnd">
              <a:solidFill>
                <a:srgbClr val="0033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003300">
                  <a:alpha val="92000"/>
                </a:srgbClr>
              </a:solidFill>
              <a:ln w="44450">
                <a:solidFill>
                  <a:srgbClr val="0033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24299</c:v>
                </c:pt>
                <c:pt idx="1">
                  <c:v>43149</c:v>
                </c:pt>
                <c:pt idx="2">
                  <c:v>56857</c:v>
                </c:pt>
                <c:pt idx="3">
                  <c:v>62339</c:v>
                </c:pt>
                <c:pt idx="4">
                  <c:v>68444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C-4739-BFDF-6BC7D74754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КС Кр. Край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002060"/>
              </a:solidFill>
              <a:ln w="44450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36229</c:v>
                </c:pt>
                <c:pt idx="1">
                  <c:v>61003</c:v>
                </c:pt>
                <c:pt idx="2">
                  <c:v>74202</c:v>
                </c:pt>
                <c:pt idx="3">
                  <c:v>79571</c:v>
                </c:pt>
                <c:pt idx="4">
                  <c:v>88262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0C-4739-BFDF-6BC7D7475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153120"/>
        <c:axId val="727156448"/>
      </c:lineChart>
      <c:catAx>
        <c:axId val="7271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7156448"/>
        <c:crosses val="autoZero"/>
        <c:auto val="1"/>
        <c:lblAlgn val="ctr"/>
        <c:lblOffset val="100"/>
        <c:noMultiLvlLbl val="0"/>
      </c:catAx>
      <c:valAx>
        <c:axId val="727156448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7153120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40252775379437"/>
          <c:y val="0.93106577623648779"/>
          <c:w val="0.5664914912703769"/>
          <c:h val="5.5901368997061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1FC3D-C3DE-4502-B7DF-0E4D164525F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3A93C-8AE9-4157-B1A2-6B88F5BCB5F3}">
      <dgm:prSet phldrT="[Текст]"/>
      <dgm:spPr>
        <a:ln w="25400">
          <a:solidFill>
            <a:schemeClr val="bg1"/>
          </a:solidFill>
        </a:ln>
      </dgm:spPr>
      <dgm:t>
        <a:bodyPr/>
        <a:lstStyle/>
        <a:p>
          <a:r>
            <a:rPr lang="ru-RU" dirty="0"/>
            <a:t> 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7F8960B6-1125-49C4-9828-1CD9966A170B}" type="parTrans" cxnId="{7DA7FE29-04F6-466E-A4A6-B8286463AD27}">
      <dgm:prSet/>
      <dgm:spPr/>
      <dgm:t>
        <a:bodyPr/>
        <a:lstStyle/>
        <a:p>
          <a:endParaRPr lang="ru-RU"/>
        </a:p>
      </dgm:t>
    </dgm:pt>
    <dgm:pt modelId="{D81016BF-16CC-4500-8348-2053F58069A1}" type="sibTrans" cxnId="{7DA7FE29-04F6-466E-A4A6-B8286463AD27}">
      <dgm:prSet/>
      <dgm:spPr/>
      <dgm:t>
        <a:bodyPr/>
        <a:lstStyle/>
        <a:p>
          <a:endParaRPr lang="ru-RU"/>
        </a:p>
      </dgm:t>
    </dgm:pt>
    <dgm:pt modelId="{52FC73DA-83F2-4990-A244-06C1E62D2A8A}">
      <dgm:prSet phldrT="[Текст]" custT="1"/>
      <dgm:spPr>
        <a:ln w="28575">
          <a:solidFill>
            <a:srgbClr val="002060"/>
          </a:solidFill>
        </a:ln>
      </dgm:spPr>
      <dgm:t>
        <a:bodyPr/>
        <a:lstStyle/>
        <a:p>
          <a:pPr algn="ctr">
            <a:spcAft>
              <a:spcPts val="0"/>
            </a:spcAft>
          </a:pP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600"/>
            </a:spcAft>
          </a:pPr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Генсовет ФНПР </a:t>
          </a:r>
        </a:p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(апрель 2021 г.)</a:t>
          </a:r>
        </a:p>
      </dgm:t>
    </dgm:pt>
    <dgm:pt modelId="{A72FFFBC-2103-47FF-AF16-852FF53470E4}" type="parTrans" cxnId="{C786809F-E564-4683-812B-3FF3EAC3A215}">
      <dgm:prSet/>
      <dgm:spPr/>
      <dgm:t>
        <a:bodyPr/>
        <a:lstStyle/>
        <a:p>
          <a:endParaRPr lang="ru-RU"/>
        </a:p>
      </dgm:t>
    </dgm:pt>
    <dgm:pt modelId="{28427F8B-AC98-4C33-9E3E-7405409A5C67}" type="sibTrans" cxnId="{C786809F-E564-4683-812B-3FF3EAC3A215}">
      <dgm:prSet/>
      <dgm:spPr/>
      <dgm:t>
        <a:bodyPr/>
        <a:lstStyle/>
        <a:p>
          <a:endParaRPr lang="ru-RU"/>
        </a:p>
      </dgm:t>
    </dgm:pt>
    <dgm:pt modelId="{4A467802-3513-4A6B-BAD1-03D48FBC445C}">
      <dgm:prSet phldrT="[Текст]"/>
      <dgm:spPr>
        <a:ln w="28575">
          <a:solidFill>
            <a:schemeClr val="bg1"/>
          </a:solidFill>
        </a:ln>
      </dgm:spPr>
      <dgm:t>
        <a:bodyPr/>
        <a:lstStyle/>
        <a:p>
          <a:r>
            <a:rPr lang="ru-RU" dirty="0"/>
            <a:t> 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6585C50F-1B1E-4205-A366-3E7DD4E8CC38}" type="parTrans" cxnId="{60AC4577-03B7-4965-9B9E-5A681FB46738}">
      <dgm:prSet/>
      <dgm:spPr/>
      <dgm:t>
        <a:bodyPr/>
        <a:lstStyle/>
        <a:p>
          <a:endParaRPr lang="ru-RU"/>
        </a:p>
      </dgm:t>
    </dgm:pt>
    <dgm:pt modelId="{B32F4366-7E36-4130-B8B6-8D417E160FDF}" type="sibTrans" cxnId="{60AC4577-03B7-4965-9B9E-5A681FB46738}">
      <dgm:prSet/>
      <dgm:spPr/>
      <dgm:t>
        <a:bodyPr/>
        <a:lstStyle/>
        <a:p>
          <a:endParaRPr lang="ru-RU"/>
        </a:p>
      </dgm:t>
    </dgm:pt>
    <dgm:pt modelId="{FDFDB563-1E6E-4504-943F-E2BDF971DD37}">
      <dgm:prSet phldrT="[Текст]" custT="1"/>
      <dgm:spPr>
        <a:ln w="19050">
          <a:solidFill>
            <a:srgbClr val="002060"/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Исполком ФНПР</a:t>
          </a:r>
        </a:p>
        <a:p>
          <a:pPr algn="ctr"/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(июнь 2021 г.)</a:t>
          </a:r>
        </a:p>
      </dgm:t>
    </dgm:pt>
    <dgm:pt modelId="{1C1E03DA-A709-4012-BEF7-1B82765CB73F}" type="parTrans" cxnId="{8FC8D4E9-C644-4EC8-8959-ED034B8BC3D4}">
      <dgm:prSet/>
      <dgm:spPr/>
      <dgm:t>
        <a:bodyPr/>
        <a:lstStyle/>
        <a:p>
          <a:endParaRPr lang="ru-RU"/>
        </a:p>
      </dgm:t>
    </dgm:pt>
    <dgm:pt modelId="{D0082266-C714-4A1A-81A6-245DB13EA3DE}" type="sibTrans" cxnId="{8FC8D4E9-C644-4EC8-8959-ED034B8BC3D4}">
      <dgm:prSet/>
      <dgm:spPr/>
      <dgm:t>
        <a:bodyPr/>
        <a:lstStyle/>
        <a:p>
          <a:endParaRPr lang="ru-RU"/>
        </a:p>
      </dgm:t>
    </dgm:pt>
    <dgm:pt modelId="{14BD5B6A-67ED-4454-97EE-AD8707AB1A2B}">
      <dgm:prSet phldrT="[Текст]"/>
      <dgm:spPr>
        <a:ln w="25400">
          <a:solidFill>
            <a:schemeClr val="bg1"/>
          </a:solidFill>
        </a:ln>
      </dgm:spPr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DB7F425D-968F-4B17-B422-A85ECAC48010}" type="parTrans" cxnId="{A7FCF343-171C-458C-98E1-B9C5159F11A2}">
      <dgm:prSet/>
      <dgm:spPr/>
      <dgm:t>
        <a:bodyPr/>
        <a:lstStyle/>
        <a:p>
          <a:endParaRPr lang="ru-RU"/>
        </a:p>
      </dgm:t>
    </dgm:pt>
    <dgm:pt modelId="{706CE3D1-9BFF-45F8-81CA-5FDFAFF7DF42}" type="sibTrans" cxnId="{A7FCF343-171C-458C-98E1-B9C5159F11A2}">
      <dgm:prSet/>
      <dgm:spPr/>
      <dgm:t>
        <a:bodyPr/>
        <a:lstStyle/>
        <a:p>
          <a:endParaRPr lang="ru-RU"/>
        </a:p>
      </dgm:t>
    </dgm:pt>
    <dgm:pt modelId="{D0D094D7-CBD9-4E29-A502-CB4B3B7BCCC2}">
      <dgm:prSet phldrT="[Текст]" custT="1"/>
      <dgm:spPr>
        <a:ln w="28575">
          <a:solidFill>
            <a:srgbClr val="002060"/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ФНПР</a:t>
          </a:r>
        </a:p>
        <a:p>
          <a:pPr algn="ctr"/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(июнь-август 2021 г.)</a:t>
          </a:r>
        </a:p>
      </dgm:t>
    </dgm:pt>
    <dgm:pt modelId="{3D66F2AF-B83D-43C7-9133-AB3B0A0CD835}" type="parTrans" cxnId="{CEC2C224-2F76-472F-B84C-859B546695A3}">
      <dgm:prSet/>
      <dgm:spPr/>
      <dgm:t>
        <a:bodyPr/>
        <a:lstStyle/>
        <a:p>
          <a:endParaRPr lang="ru-RU"/>
        </a:p>
      </dgm:t>
    </dgm:pt>
    <dgm:pt modelId="{5C70BB8B-A1DE-49F2-8D5C-C7A86948C693}" type="sibTrans" cxnId="{CEC2C224-2F76-472F-B84C-859B546695A3}">
      <dgm:prSet/>
      <dgm:spPr/>
      <dgm:t>
        <a:bodyPr/>
        <a:lstStyle/>
        <a:p>
          <a:endParaRPr lang="ru-RU"/>
        </a:p>
      </dgm:t>
    </dgm:pt>
    <dgm:pt modelId="{6862C6EA-9DFA-4F19-A642-EF702C4F8A8F}">
      <dgm:prSet phldrT="[Текст]" custT="1"/>
      <dgm:spPr>
        <a:ln w="28575">
          <a:solidFill>
            <a:srgbClr val="002060"/>
          </a:solidFill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Выездные заседания рабочей группы</a:t>
          </a:r>
        </a:p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(август-октябрь </a:t>
          </a:r>
        </a:p>
        <a:p>
          <a:pPr algn="ctr">
            <a:spcAft>
              <a:spcPct val="35000"/>
            </a:spcAft>
          </a:pP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г.)</a:t>
          </a:r>
        </a:p>
      </dgm:t>
    </dgm:pt>
    <dgm:pt modelId="{FDD0D557-9324-4063-B4EA-394269A7AB44}" type="parTrans" cxnId="{065816A7-ACDB-45D8-9EB0-5E15FF7A9C8D}">
      <dgm:prSet/>
      <dgm:spPr/>
      <dgm:t>
        <a:bodyPr/>
        <a:lstStyle/>
        <a:p>
          <a:endParaRPr lang="ru-RU"/>
        </a:p>
      </dgm:t>
    </dgm:pt>
    <dgm:pt modelId="{E123F5DF-411A-4759-9E0E-7F7F6A939C6F}" type="sibTrans" cxnId="{065816A7-ACDB-45D8-9EB0-5E15FF7A9C8D}">
      <dgm:prSet/>
      <dgm:spPr/>
      <dgm:t>
        <a:bodyPr/>
        <a:lstStyle/>
        <a:p>
          <a:endParaRPr lang="ru-RU"/>
        </a:p>
      </dgm:t>
    </dgm:pt>
    <dgm:pt modelId="{CC96E41A-7924-4730-A7BD-FA8455D48F7E}">
      <dgm:prSet phldrT="[Текст]"/>
      <dgm:spPr>
        <a:ln w="25400">
          <a:solidFill>
            <a:schemeClr val="bg1"/>
          </a:solidFill>
        </a:ln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 4</a:t>
          </a:r>
        </a:p>
      </dgm:t>
    </dgm:pt>
    <dgm:pt modelId="{B5F4DF99-E6BB-4F4C-B215-040D93E8EE57}" type="parTrans" cxnId="{54C9D9BC-6B1E-4B67-B29B-171B14397D2B}">
      <dgm:prSet/>
      <dgm:spPr/>
      <dgm:t>
        <a:bodyPr/>
        <a:lstStyle/>
        <a:p>
          <a:endParaRPr lang="ru-RU"/>
        </a:p>
      </dgm:t>
    </dgm:pt>
    <dgm:pt modelId="{023B1ACD-E750-4D9B-BDA1-DE0A0C04DF1A}" type="sibTrans" cxnId="{54C9D9BC-6B1E-4B67-B29B-171B14397D2B}">
      <dgm:prSet/>
      <dgm:spPr/>
      <dgm:t>
        <a:bodyPr/>
        <a:lstStyle/>
        <a:p>
          <a:endParaRPr lang="ru-RU"/>
        </a:p>
      </dgm:t>
    </dgm:pt>
    <dgm:pt modelId="{05413F33-52F5-4161-AD50-70E06F749CF8}">
      <dgm:prSet phldrT="[Текст]" custT="1"/>
      <dgm:spPr>
        <a:ln w="28575">
          <a:solidFill>
            <a:srgbClr val="002060"/>
          </a:solidFill>
        </a:ln>
      </dgm:spPr>
      <dgm:t>
        <a:bodyPr/>
        <a:lstStyle/>
        <a:p>
          <a:pPr algn="l"/>
          <a:r>
            <a: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5 </a:t>
          </a: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(продолжение)</a:t>
          </a:r>
        </a:p>
      </dgm:t>
    </dgm:pt>
    <dgm:pt modelId="{F539BCD8-76D9-489B-96A9-E46D3DD0E4BE}" type="parTrans" cxnId="{75810983-B737-43BE-B4D6-6ED966F85BED}">
      <dgm:prSet/>
      <dgm:spPr/>
      <dgm:t>
        <a:bodyPr/>
        <a:lstStyle/>
        <a:p>
          <a:endParaRPr lang="ru-RU"/>
        </a:p>
      </dgm:t>
    </dgm:pt>
    <dgm:pt modelId="{233516EB-3D92-4F02-B0BD-95AB40B77FAD}" type="sibTrans" cxnId="{75810983-B737-43BE-B4D6-6ED966F85BED}">
      <dgm:prSet/>
      <dgm:spPr/>
      <dgm:t>
        <a:bodyPr/>
        <a:lstStyle/>
        <a:p>
          <a:endParaRPr lang="ru-RU"/>
        </a:p>
      </dgm:t>
    </dgm:pt>
    <dgm:pt modelId="{F7031805-52ED-49A5-AAF1-72155E5B3BFC}">
      <dgm:prSet phldrT="[Текст]" custT="1"/>
      <dgm:spPr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1197ABC-E74B-418C-A4D9-169EDF107C14}" type="parTrans" cxnId="{B6A1EF37-6A67-48FC-93B7-3C3311118281}">
      <dgm:prSet/>
      <dgm:spPr/>
      <dgm:t>
        <a:bodyPr/>
        <a:lstStyle/>
        <a:p>
          <a:endParaRPr lang="ru-RU"/>
        </a:p>
      </dgm:t>
    </dgm:pt>
    <dgm:pt modelId="{61A77FE9-D2D5-4A21-9AFB-A795273B922A}" type="sibTrans" cxnId="{B6A1EF37-6A67-48FC-93B7-3C3311118281}">
      <dgm:prSet/>
      <dgm:spPr/>
      <dgm:t>
        <a:bodyPr/>
        <a:lstStyle/>
        <a:p>
          <a:endParaRPr lang="ru-RU"/>
        </a:p>
      </dgm:t>
    </dgm:pt>
    <dgm:pt modelId="{1D8253CF-D471-4E45-9020-9A7874FE3A37}" type="pres">
      <dgm:prSet presAssocID="{4391FC3D-C3DE-4502-B7DF-0E4D164525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3C488B-411E-44F3-BAB2-CE9BB90A7BBF}" type="pres">
      <dgm:prSet presAssocID="{F223A93C-8AE9-4157-B1A2-6B88F5BCB5F3}" presName="parentText1" presStyleLbl="node1" presStyleIdx="0" presStyleCnt="5" custLinFactNeighborX="-303" custLinFactNeighborY="786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C832-9777-47F5-84CA-03096822EF15}" type="pres">
      <dgm:prSet presAssocID="{F223A93C-8AE9-4157-B1A2-6B88F5BCB5F3}" presName="childText1" presStyleLbl="solidAlignAcc1" presStyleIdx="0" presStyleCnt="4" custScaleX="134172" custLinFactNeighborX="-5075" custLinFactNeighborY="1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72FA9-33A2-4F14-A699-BEC818580FB6}" type="pres">
      <dgm:prSet presAssocID="{4A467802-3513-4A6B-BAD1-03D48FBC445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F7F79-E547-4C45-A6FB-F30F46D2DD71}" type="pres">
      <dgm:prSet presAssocID="{4A467802-3513-4A6B-BAD1-03D48FBC445C}" presName="childText2" presStyleLbl="solidAlignAcc1" presStyleIdx="1" presStyleCnt="4" custScaleX="134211" custScaleY="106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27CE-936B-4780-B22F-8D35C2F24A2E}" type="pres">
      <dgm:prSet presAssocID="{14BD5B6A-67ED-4454-97EE-AD8707AB1A2B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8EE8E-7B1D-447B-AF0A-9487B88FE673}" type="pres">
      <dgm:prSet presAssocID="{14BD5B6A-67ED-4454-97EE-AD8707AB1A2B}" presName="childText3" presStyleLbl="solidAlignAcc1" presStyleIdx="2" presStyleCnt="4" custScaleX="121037" custScaleY="113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5FE9A-753A-4AC7-8A2D-A44B5C864367}" type="pres">
      <dgm:prSet presAssocID="{CC96E41A-7924-4730-A7BD-FA8455D48F7E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4866D-93A8-4101-A176-DC9D06703151}" type="pres">
      <dgm:prSet presAssocID="{CC96E41A-7924-4730-A7BD-FA8455D48F7E}" presName="childText4" presStyleLbl="solidAlignAcc1" presStyleIdx="3" presStyleCnt="4" custScaleX="115330" custLinFactNeighborX="-725" custLinFactNeighborY="2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C7C06-FF97-44BE-9180-5A981F90760F}" type="pres">
      <dgm:prSet presAssocID="{05413F33-52F5-4161-AD50-70E06F749CF8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BAC2E-A3BA-497B-9A7E-BF0A2FDA1661}" type="presOf" srcId="{CC96E41A-7924-4730-A7BD-FA8455D48F7E}" destId="{5D85FE9A-753A-4AC7-8A2D-A44B5C864367}" srcOrd="0" destOrd="0" presId="urn:microsoft.com/office/officeart/2009/3/layout/IncreasingArrowsProcess"/>
    <dgm:cxn modelId="{71A51E32-7237-4CC0-B6DF-741EB7503837}" type="presOf" srcId="{6862C6EA-9DFA-4F19-A642-EF702C4F8A8F}" destId="{45B4866D-93A8-4101-A176-DC9D06703151}" srcOrd="0" destOrd="0" presId="urn:microsoft.com/office/officeart/2009/3/layout/IncreasingArrowsProcess"/>
    <dgm:cxn modelId="{CE152230-272B-47CF-8A3D-2CC770925743}" type="presOf" srcId="{4A467802-3513-4A6B-BAD1-03D48FBC445C}" destId="{AA472FA9-33A2-4F14-A699-BEC818580FB6}" srcOrd="0" destOrd="0" presId="urn:microsoft.com/office/officeart/2009/3/layout/IncreasingArrowsProcess"/>
    <dgm:cxn modelId="{2912D0CF-C151-4166-98DE-67ED00B1AC8A}" type="presOf" srcId="{FDFDB563-1E6E-4504-943F-E2BDF971DD37}" destId="{DFAF7F79-E547-4C45-A6FB-F30F46D2DD71}" srcOrd="0" destOrd="0" presId="urn:microsoft.com/office/officeart/2009/3/layout/IncreasingArrowsProcess"/>
    <dgm:cxn modelId="{C786809F-E564-4683-812B-3FF3EAC3A215}" srcId="{F223A93C-8AE9-4157-B1A2-6B88F5BCB5F3}" destId="{52FC73DA-83F2-4990-A244-06C1E62D2A8A}" srcOrd="0" destOrd="0" parTransId="{A72FFFBC-2103-47FF-AF16-852FF53470E4}" sibTransId="{28427F8B-AC98-4C33-9E3E-7405409A5C67}"/>
    <dgm:cxn modelId="{B6A1EF37-6A67-48FC-93B7-3C3311118281}" srcId="{4391FC3D-C3DE-4502-B7DF-0E4D164525F1}" destId="{F7031805-52ED-49A5-AAF1-72155E5B3BFC}" srcOrd="5" destOrd="0" parTransId="{81197ABC-E74B-418C-A4D9-169EDF107C14}" sibTransId="{61A77FE9-D2D5-4A21-9AFB-A795273B922A}"/>
    <dgm:cxn modelId="{E4E56F43-ED25-4D2A-9797-3F6799A475E1}" type="presOf" srcId="{D0D094D7-CBD9-4E29-A502-CB4B3B7BCCC2}" destId="{2FA8EE8E-7B1D-447B-AF0A-9487B88FE673}" srcOrd="0" destOrd="0" presId="urn:microsoft.com/office/officeart/2009/3/layout/IncreasingArrowsProcess"/>
    <dgm:cxn modelId="{54C9D9BC-6B1E-4B67-B29B-171B14397D2B}" srcId="{4391FC3D-C3DE-4502-B7DF-0E4D164525F1}" destId="{CC96E41A-7924-4730-A7BD-FA8455D48F7E}" srcOrd="3" destOrd="0" parTransId="{B5F4DF99-E6BB-4F4C-B215-040D93E8EE57}" sibTransId="{023B1ACD-E750-4D9B-BDA1-DE0A0C04DF1A}"/>
    <dgm:cxn modelId="{966546DD-38BC-4565-A3D7-6359C8EA4024}" type="presOf" srcId="{52FC73DA-83F2-4990-A244-06C1E62D2A8A}" destId="{8D2BC832-9777-47F5-84CA-03096822EF15}" srcOrd="0" destOrd="0" presId="urn:microsoft.com/office/officeart/2009/3/layout/IncreasingArrowsProcess"/>
    <dgm:cxn modelId="{7DA7FE29-04F6-466E-A4A6-B8286463AD27}" srcId="{4391FC3D-C3DE-4502-B7DF-0E4D164525F1}" destId="{F223A93C-8AE9-4157-B1A2-6B88F5BCB5F3}" srcOrd="0" destOrd="0" parTransId="{7F8960B6-1125-49C4-9828-1CD9966A170B}" sibTransId="{D81016BF-16CC-4500-8348-2053F58069A1}"/>
    <dgm:cxn modelId="{4DEB718C-233F-4C2D-B318-1479B0D2451F}" type="presOf" srcId="{05413F33-52F5-4161-AD50-70E06F749CF8}" destId="{BC6C7C06-FF97-44BE-9180-5A981F90760F}" srcOrd="0" destOrd="0" presId="urn:microsoft.com/office/officeart/2009/3/layout/IncreasingArrowsProcess"/>
    <dgm:cxn modelId="{CEC2C224-2F76-472F-B84C-859B546695A3}" srcId="{14BD5B6A-67ED-4454-97EE-AD8707AB1A2B}" destId="{D0D094D7-CBD9-4E29-A502-CB4B3B7BCCC2}" srcOrd="0" destOrd="0" parTransId="{3D66F2AF-B83D-43C7-9133-AB3B0A0CD835}" sibTransId="{5C70BB8B-A1DE-49F2-8D5C-C7A86948C693}"/>
    <dgm:cxn modelId="{8FC8D4E9-C644-4EC8-8959-ED034B8BC3D4}" srcId="{4A467802-3513-4A6B-BAD1-03D48FBC445C}" destId="{FDFDB563-1E6E-4504-943F-E2BDF971DD37}" srcOrd="0" destOrd="0" parTransId="{1C1E03DA-A709-4012-BEF7-1B82765CB73F}" sibTransId="{D0082266-C714-4A1A-81A6-245DB13EA3DE}"/>
    <dgm:cxn modelId="{A7FCF343-171C-458C-98E1-B9C5159F11A2}" srcId="{4391FC3D-C3DE-4502-B7DF-0E4D164525F1}" destId="{14BD5B6A-67ED-4454-97EE-AD8707AB1A2B}" srcOrd="2" destOrd="0" parTransId="{DB7F425D-968F-4B17-B422-A85ECAC48010}" sibTransId="{706CE3D1-9BFF-45F8-81CA-5FDFAFF7DF42}"/>
    <dgm:cxn modelId="{2D57E46F-14C6-47E6-AFF2-FE5D76D74450}" type="presOf" srcId="{4391FC3D-C3DE-4502-B7DF-0E4D164525F1}" destId="{1D8253CF-D471-4E45-9020-9A7874FE3A37}" srcOrd="0" destOrd="0" presId="urn:microsoft.com/office/officeart/2009/3/layout/IncreasingArrowsProcess"/>
    <dgm:cxn modelId="{60AC4577-03B7-4965-9B9E-5A681FB46738}" srcId="{4391FC3D-C3DE-4502-B7DF-0E4D164525F1}" destId="{4A467802-3513-4A6B-BAD1-03D48FBC445C}" srcOrd="1" destOrd="0" parTransId="{6585C50F-1B1E-4205-A366-3E7DD4E8CC38}" sibTransId="{B32F4366-7E36-4130-B8B6-8D417E160FDF}"/>
    <dgm:cxn modelId="{1E0759F9-89A3-437E-A98C-37DC5DEB89E3}" type="presOf" srcId="{F223A93C-8AE9-4157-B1A2-6B88F5BCB5F3}" destId="{533C488B-411E-44F3-BAB2-CE9BB90A7BBF}" srcOrd="0" destOrd="0" presId="urn:microsoft.com/office/officeart/2009/3/layout/IncreasingArrowsProcess"/>
    <dgm:cxn modelId="{75810983-B737-43BE-B4D6-6ED966F85BED}" srcId="{4391FC3D-C3DE-4502-B7DF-0E4D164525F1}" destId="{05413F33-52F5-4161-AD50-70E06F749CF8}" srcOrd="4" destOrd="0" parTransId="{F539BCD8-76D9-489B-96A9-E46D3DD0E4BE}" sibTransId="{233516EB-3D92-4F02-B0BD-95AB40B77FAD}"/>
    <dgm:cxn modelId="{065816A7-ACDB-45D8-9EB0-5E15FF7A9C8D}" srcId="{CC96E41A-7924-4730-A7BD-FA8455D48F7E}" destId="{6862C6EA-9DFA-4F19-A642-EF702C4F8A8F}" srcOrd="0" destOrd="0" parTransId="{FDD0D557-9324-4063-B4EA-394269A7AB44}" sibTransId="{E123F5DF-411A-4759-9E0E-7F7F6A939C6F}"/>
    <dgm:cxn modelId="{336B2FF4-7F61-4D40-BF12-A1EB86894956}" type="presOf" srcId="{14BD5B6A-67ED-4454-97EE-AD8707AB1A2B}" destId="{E6D527CE-936B-4780-B22F-8D35C2F24A2E}" srcOrd="0" destOrd="0" presId="urn:microsoft.com/office/officeart/2009/3/layout/IncreasingArrowsProcess"/>
    <dgm:cxn modelId="{5F8A01EA-746B-45C6-B5E5-AC2F47AFC071}" type="presParOf" srcId="{1D8253CF-D471-4E45-9020-9A7874FE3A37}" destId="{533C488B-411E-44F3-BAB2-CE9BB90A7BBF}" srcOrd="0" destOrd="0" presId="urn:microsoft.com/office/officeart/2009/3/layout/IncreasingArrowsProcess"/>
    <dgm:cxn modelId="{418654F8-22CE-442A-8044-C0DCE4BB7DE7}" type="presParOf" srcId="{1D8253CF-D471-4E45-9020-9A7874FE3A37}" destId="{8D2BC832-9777-47F5-84CA-03096822EF15}" srcOrd="1" destOrd="0" presId="urn:microsoft.com/office/officeart/2009/3/layout/IncreasingArrowsProcess"/>
    <dgm:cxn modelId="{1AEAF857-08C8-48A3-B022-6434BA137880}" type="presParOf" srcId="{1D8253CF-D471-4E45-9020-9A7874FE3A37}" destId="{AA472FA9-33A2-4F14-A699-BEC818580FB6}" srcOrd="2" destOrd="0" presId="urn:microsoft.com/office/officeart/2009/3/layout/IncreasingArrowsProcess"/>
    <dgm:cxn modelId="{1CA5E771-5D33-4BC2-B945-28C61CC6012E}" type="presParOf" srcId="{1D8253CF-D471-4E45-9020-9A7874FE3A37}" destId="{DFAF7F79-E547-4C45-A6FB-F30F46D2DD71}" srcOrd="3" destOrd="0" presId="urn:microsoft.com/office/officeart/2009/3/layout/IncreasingArrowsProcess"/>
    <dgm:cxn modelId="{5A0C607D-2E61-4D40-A707-98D86838F141}" type="presParOf" srcId="{1D8253CF-D471-4E45-9020-9A7874FE3A37}" destId="{E6D527CE-936B-4780-B22F-8D35C2F24A2E}" srcOrd="4" destOrd="0" presId="urn:microsoft.com/office/officeart/2009/3/layout/IncreasingArrowsProcess"/>
    <dgm:cxn modelId="{7B172577-C6AA-41E4-BAC3-473E54C70884}" type="presParOf" srcId="{1D8253CF-D471-4E45-9020-9A7874FE3A37}" destId="{2FA8EE8E-7B1D-447B-AF0A-9487B88FE673}" srcOrd="5" destOrd="0" presId="urn:microsoft.com/office/officeart/2009/3/layout/IncreasingArrowsProcess"/>
    <dgm:cxn modelId="{6943A7B3-A457-47A0-8485-67CDD92A56A8}" type="presParOf" srcId="{1D8253CF-D471-4E45-9020-9A7874FE3A37}" destId="{5D85FE9A-753A-4AC7-8A2D-A44B5C864367}" srcOrd="6" destOrd="0" presId="urn:microsoft.com/office/officeart/2009/3/layout/IncreasingArrowsProcess"/>
    <dgm:cxn modelId="{3C888445-4651-4F4E-83E4-D00E57067728}" type="presParOf" srcId="{1D8253CF-D471-4E45-9020-9A7874FE3A37}" destId="{45B4866D-93A8-4101-A176-DC9D06703151}" srcOrd="7" destOrd="0" presId="urn:microsoft.com/office/officeart/2009/3/layout/IncreasingArrowsProcess"/>
    <dgm:cxn modelId="{A32B8FA3-EF05-4F45-A8A4-CCF946163CC8}" type="presParOf" srcId="{1D8253CF-D471-4E45-9020-9A7874FE3A37}" destId="{BC6C7C06-FF97-44BE-9180-5A981F90760F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00917-C8DD-4AC9-AF73-12C266FC6D2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91958-567C-4992-B7D4-D63105B1CADD}">
      <dgm:prSet phldrT="[Текст]"/>
      <dgm:spPr>
        <a:ln w="25400">
          <a:solidFill>
            <a:schemeClr val="bg1"/>
          </a:solidFill>
        </a:ln>
      </dgm:spPr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77521F20-362F-4585-9EAD-596480289A69}" type="parTrans" cxnId="{A491A8E9-64E1-4640-8EBE-42BB751EF552}">
      <dgm:prSet/>
      <dgm:spPr/>
      <dgm:t>
        <a:bodyPr/>
        <a:lstStyle/>
        <a:p>
          <a:endParaRPr lang="ru-RU"/>
        </a:p>
      </dgm:t>
    </dgm:pt>
    <dgm:pt modelId="{DC6E0B45-4460-4A1C-A780-88A8F075F2C7}" type="sibTrans" cxnId="{A491A8E9-64E1-4640-8EBE-42BB751EF552}">
      <dgm:prSet/>
      <dgm:spPr/>
      <dgm:t>
        <a:bodyPr/>
        <a:lstStyle/>
        <a:p>
          <a:endParaRPr lang="ru-RU"/>
        </a:p>
      </dgm:t>
    </dgm:pt>
    <dgm:pt modelId="{BBA7D26B-6E58-4EEA-89C8-2E1417D2B3BD}">
      <dgm:prSet phldrT="[Текст]" custT="1"/>
      <dgm:spPr>
        <a:ln w="25400">
          <a:solidFill>
            <a:srgbClr val="002060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VII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Северная межрегиональная конференция</a:t>
          </a:r>
        </a:p>
        <a:p>
          <a:pPr algn="ctr"/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(19.10.2021 г.)</a:t>
          </a:r>
        </a:p>
      </dgm:t>
    </dgm:pt>
    <dgm:pt modelId="{F0D72E92-AF74-46F3-9367-017983CC6A7F}" type="parTrans" cxnId="{4A261026-6BFF-46F4-8FB0-ECEA167FD6F9}">
      <dgm:prSet/>
      <dgm:spPr/>
      <dgm:t>
        <a:bodyPr/>
        <a:lstStyle/>
        <a:p>
          <a:endParaRPr lang="ru-RU"/>
        </a:p>
      </dgm:t>
    </dgm:pt>
    <dgm:pt modelId="{631765F6-038B-4245-8BAA-60176146B63C}" type="sibTrans" cxnId="{4A261026-6BFF-46F4-8FB0-ECEA167FD6F9}">
      <dgm:prSet/>
      <dgm:spPr/>
      <dgm:t>
        <a:bodyPr/>
        <a:lstStyle/>
        <a:p>
          <a:endParaRPr lang="ru-RU"/>
        </a:p>
      </dgm:t>
    </dgm:pt>
    <dgm:pt modelId="{7B72EDE1-4555-454C-84DF-3B73B82F904C}">
      <dgm:prSet phldrT="[Текст]"/>
      <dgm:spPr>
        <a:ln w="25400">
          <a:solidFill>
            <a:schemeClr val="bg1"/>
          </a:solidFill>
        </a:ln>
      </dgm:spPr>
      <dgm:t>
        <a:bodyPr/>
        <a:lstStyle/>
        <a:p>
          <a:r>
            <a:rPr lang="ru-RU" dirty="0"/>
            <a:t> 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dirty="0"/>
        </a:p>
      </dgm:t>
    </dgm:pt>
    <dgm:pt modelId="{5DEE78F5-1CFB-45BF-A5A3-44D89B48A473}" type="parTrans" cxnId="{B727F2A5-815F-46DE-AA5A-361421F1805F}">
      <dgm:prSet/>
      <dgm:spPr/>
      <dgm:t>
        <a:bodyPr/>
        <a:lstStyle/>
        <a:p>
          <a:endParaRPr lang="ru-RU"/>
        </a:p>
      </dgm:t>
    </dgm:pt>
    <dgm:pt modelId="{D301F5CB-8934-4C1C-9948-3444214F803B}" type="sibTrans" cxnId="{B727F2A5-815F-46DE-AA5A-361421F1805F}">
      <dgm:prSet/>
      <dgm:spPr/>
      <dgm:t>
        <a:bodyPr/>
        <a:lstStyle/>
        <a:p>
          <a:endParaRPr lang="ru-RU"/>
        </a:p>
      </dgm:t>
    </dgm:pt>
    <dgm:pt modelId="{103C8F70-DE2F-4785-B240-4BA5D3577E18}">
      <dgm:prSet phldrT="[Текст]" custT="1"/>
      <dgm:spPr>
        <a:ln w="25400">
          <a:solidFill>
            <a:srgbClr val="002060"/>
          </a:solidFill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</a:p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(29.10.2021 г., </a:t>
          </a:r>
        </a:p>
        <a:p>
          <a:pPr algn="ctr">
            <a:spcAft>
              <a:spcPct val="35000"/>
            </a:spcAft>
          </a:pP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Сургут)</a:t>
          </a:r>
        </a:p>
        <a:p>
          <a:pPr algn="ctr">
            <a:spcAft>
              <a:spcPct val="35000"/>
            </a:spcAft>
          </a:pP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Пенсионное обеспечение</a:t>
          </a:r>
        </a:p>
      </dgm:t>
    </dgm:pt>
    <dgm:pt modelId="{F4F16AD5-6AE8-4EC1-B71A-843D41DA4DB5}" type="parTrans" cxnId="{07E3851A-30A1-45A7-B5AA-DAD0DFDC15B5}">
      <dgm:prSet/>
      <dgm:spPr/>
      <dgm:t>
        <a:bodyPr/>
        <a:lstStyle/>
        <a:p>
          <a:endParaRPr lang="ru-RU"/>
        </a:p>
      </dgm:t>
    </dgm:pt>
    <dgm:pt modelId="{4B4E9321-FC51-4A1B-856E-555F13FEE9F1}" type="sibTrans" cxnId="{07E3851A-30A1-45A7-B5AA-DAD0DFDC15B5}">
      <dgm:prSet/>
      <dgm:spPr/>
      <dgm:t>
        <a:bodyPr/>
        <a:lstStyle/>
        <a:p>
          <a:endParaRPr lang="ru-RU"/>
        </a:p>
      </dgm:t>
    </dgm:pt>
    <dgm:pt modelId="{84FA7356-D44E-4F89-93BC-EBA2D3D146F5}">
      <dgm:prSet phldrT="[Текст]"/>
      <dgm:spPr>
        <a:ln w="25400">
          <a:solidFill>
            <a:schemeClr val="bg1"/>
          </a:solidFill>
        </a:ln>
      </dgm:spPr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endParaRPr lang="ru-RU" dirty="0"/>
        </a:p>
      </dgm:t>
    </dgm:pt>
    <dgm:pt modelId="{7F9F59B8-D9B2-4FD9-BF4B-A3DCF5739E23}" type="parTrans" cxnId="{9650D4C2-B1AD-4D1F-9F56-B101781C2677}">
      <dgm:prSet/>
      <dgm:spPr/>
      <dgm:t>
        <a:bodyPr/>
        <a:lstStyle/>
        <a:p>
          <a:endParaRPr lang="ru-RU"/>
        </a:p>
      </dgm:t>
    </dgm:pt>
    <dgm:pt modelId="{70D58FEA-D2AE-4C62-89BC-CB30C4F72065}" type="sibTrans" cxnId="{9650D4C2-B1AD-4D1F-9F56-B101781C2677}">
      <dgm:prSet/>
      <dgm:spPr/>
      <dgm:t>
        <a:bodyPr/>
        <a:lstStyle/>
        <a:p>
          <a:endParaRPr lang="ru-RU"/>
        </a:p>
      </dgm:t>
    </dgm:pt>
    <dgm:pt modelId="{AB20D41F-96AD-43B0-B168-36413881D143}">
      <dgm:prSet phldrT="[Текст]" custT="1"/>
      <dgm:spPr>
        <a:ln w="25400">
          <a:solidFill>
            <a:srgbClr val="00206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Заседание постоянной комиссии Генсовета ФНПР</a:t>
          </a:r>
        </a:p>
        <a:p>
          <a:pPr algn="ctr"/>
          <a:r>
            <a: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(23.11.2021 г.)</a:t>
          </a:r>
        </a:p>
      </dgm:t>
    </dgm:pt>
    <dgm:pt modelId="{D5A3F912-32EA-4C7B-9E51-4E09C17C4658}" type="parTrans" cxnId="{57351A8D-BA6B-4E4A-821A-8E96DC17731F}">
      <dgm:prSet/>
      <dgm:spPr/>
      <dgm:t>
        <a:bodyPr/>
        <a:lstStyle/>
        <a:p>
          <a:endParaRPr lang="ru-RU"/>
        </a:p>
      </dgm:t>
    </dgm:pt>
    <dgm:pt modelId="{BF5478AE-8D22-4429-BD4E-68EAF058C141}" type="sibTrans" cxnId="{57351A8D-BA6B-4E4A-821A-8E96DC17731F}">
      <dgm:prSet/>
      <dgm:spPr/>
      <dgm:t>
        <a:bodyPr/>
        <a:lstStyle/>
        <a:p>
          <a:endParaRPr lang="ru-RU"/>
        </a:p>
      </dgm:t>
    </dgm:pt>
    <dgm:pt modelId="{EA14D158-07FE-4D9C-87FB-E025FA7284E6}">
      <dgm:prSet phldrT="[Текст]" custT="1"/>
      <dgm:spPr>
        <a:ln w="25400">
          <a:solidFill>
            <a:srgbClr val="00206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Заседание Генсовета ФНПР</a:t>
          </a:r>
        </a:p>
        <a:p>
          <a:pPr algn="ctr"/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(24.11.2021 г.)</a:t>
          </a:r>
        </a:p>
      </dgm:t>
    </dgm:pt>
    <dgm:pt modelId="{7340D856-B739-4A98-B4FA-854947B54C29}" type="parTrans" cxnId="{873C784A-D273-4699-A1CB-A13C075CC9BC}">
      <dgm:prSet/>
      <dgm:spPr/>
      <dgm:t>
        <a:bodyPr/>
        <a:lstStyle/>
        <a:p>
          <a:endParaRPr lang="ru-RU"/>
        </a:p>
      </dgm:t>
    </dgm:pt>
    <dgm:pt modelId="{1A7B8046-B30C-4743-A180-1452AEAAFC94}" type="sibTrans" cxnId="{873C784A-D273-4699-A1CB-A13C075CC9BC}">
      <dgm:prSet/>
      <dgm:spPr/>
      <dgm:t>
        <a:bodyPr/>
        <a:lstStyle/>
        <a:p>
          <a:endParaRPr lang="ru-RU"/>
        </a:p>
      </dgm:t>
    </dgm:pt>
    <dgm:pt modelId="{7281F9D5-BE53-4947-A82A-B06FE1EFF639}">
      <dgm:prSet phldrT="[Текст]"/>
      <dgm:spPr>
        <a:ln w="25400">
          <a:solidFill>
            <a:schemeClr val="bg1"/>
          </a:solidFill>
        </a:ln>
      </dgm:spPr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</dgm:t>
    </dgm:pt>
    <dgm:pt modelId="{081E7883-30CF-49A2-B3F7-76CE5A336EF0}" type="parTrans" cxnId="{23C6E3AE-353C-4A25-8505-E9BAC6380A87}">
      <dgm:prSet/>
      <dgm:spPr/>
      <dgm:t>
        <a:bodyPr/>
        <a:lstStyle/>
        <a:p>
          <a:endParaRPr lang="ru-RU"/>
        </a:p>
      </dgm:t>
    </dgm:pt>
    <dgm:pt modelId="{78726B9A-B5A3-44F0-BC77-EE29B13A2008}" type="sibTrans" cxnId="{23C6E3AE-353C-4A25-8505-E9BAC6380A87}">
      <dgm:prSet/>
      <dgm:spPr/>
      <dgm:t>
        <a:bodyPr/>
        <a:lstStyle/>
        <a:p>
          <a:endParaRPr lang="ru-RU"/>
        </a:p>
      </dgm:t>
    </dgm:pt>
    <dgm:pt modelId="{03B73DB6-07BD-4559-88C4-F9E82A14F125}">
      <dgm:prSet phldrT="[Текст]" custT="1"/>
      <dgm:spPr>
        <a:ln w="25400">
          <a:solidFill>
            <a:srgbClr val="002060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продолжится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FEA2C-CA4B-49B7-9A30-6ACD2813FBFA}" type="parTrans" cxnId="{A8EDFE0A-A523-4682-B7C5-6D58A126D2CB}">
      <dgm:prSet/>
      <dgm:spPr/>
      <dgm:t>
        <a:bodyPr/>
        <a:lstStyle/>
        <a:p>
          <a:endParaRPr lang="ru-RU"/>
        </a:p>
      </dgm:t>
    </dgm:pt>
    <dgm:pt modelId="{58BD891B-AE9E-433C-907F-6BC72E758918}" type="sibTrans" cxnId="{A8EDFE0A-A523-4682-B7C5-6D58A126D2CB}">
      <dgm:prSet/>
      <dgm:spPr/>
      <dgm:t>
        <a:bodyPr/>
        <a:lstStyle/>
        <a:p>
          <a:endParaRPr lang="ru-RU"/>
        </a:p>
      </dgm:t>
    </dgm:pt>
    <dgm:pt modelId="{291AFE7B-403D-4E24-A3F0-E868C9C606BE}" type="pres">
      <dgm:prSet presAssocID="{F7E00917-C8DD-4AC9-AF73-12C266FC6D2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33BB23-A781-40C8-92F7-27C3A6B3AB89}" type="pres">
      <dgm:prSet presAssocID="{05F91958-567C-4992-B7D4-D63105B1CADD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78E77-184F-460A-A5F9-B5B8675630C8}" type="pres">
      <dgm:prSet presAssocID="{05F91958-567C-4992-B7D4-D63105B1CADD}" presName="childText1" presStyleLbl="solidAlignAcc1" presStyleIdx="0" presStyleCnt="4" custScaleX="159547" custLinFactNeighborX="9853" custLinFactNeighborY="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7FED9-F033-4D9C-9603-3FCE987C4D29}" type="pres">
      <dgm:prSet presAssocID="{7B72EDE1-4555-454C-84DF-3B73B82F904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F3164-C068-4BB1-A237-2946AFCA6FE7}" type="pres">
      <dgm:prSet presAssocID="{7B72EDE1-4555-454C-84DF-3B73B82F904C}" presName="childText2" presStyleLbl="solidAlignAcc1" presStyleIdx="1" presStyleCnt="4" custLinFactNeighborX="2126" custLinFactNeighborY="1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D6184-76B9-4772-815A-CD4E803B0976}" type="pres">
      <dgm:prSet presAssocID="{84FA7356-D44E-4F89-93BC-EBA2D3D146F5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BF661-1CDF-474B-B4CD-DE41E0BC92AE}" type="pres">
      <dgm:prSet presAssocID="{84FA7356-D44E-4F89-93BC-EBA2D3D146F5}" presName="childText3" presStyleLbl="solidAlignAcc1" presStyleIdx="2" presStyleCnt="4" custScaleX="107540" custLinFactNeighborX="4253" custLinFactNeighborY="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EE499-9B78-4D72-A701-600F1E88B0F7}" type="pres">
      <dgm:prSet presAssocID="{7281F9D5-BE53-4947-A82A-B06FE1EFF639}" presName="parentText4" presStyleLbl="node1" presStyleIdx="3" presStyleCnt="5" custLinFactNeighborX="3822" custLinFactNeighborY="-572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8B635-81CB-4AD3-9401-5EE3600507F1}" type="pres">
      <dgm:prSet presAssocID="{7281F9D5-BE53-4947-A82A-B06FE1EFF639}" presName="childText4" presStyleLbl="solidAlignAcc1" presStyleIdx="3" presStyleCnt="4" custScaleX="120000" custScaleY="92947" custLinFactNeighborX="17009" custLinFactNeighborY="-4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2CE0-32BE-47A1-A136-4B142012A504}" type="pres">
      <dgm:prSet presAssocID="{03B73DB6-07BD-4559-88C4-F9E82A14F125}" presName="parentText5" presStyleLbl="node1" presStyleIdx="4" presStyleCnt="5" custScaleX="100087" custScaleY="114356" custLinFactNeighborX="14068" custLinFactNeighborY="1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9EE0C-4FF5-41EF-AFCE-C1C33F1F47FA}" type="presOf" srcId="{84FA7356-D44E-4F89-93BC-EBA2D3D146F5}" destId="{C65D6184-76B9-4772-815A-CD4E803B0976}" srcOrd="0" destOrd="0" presId="urn:microsoft.com/office/officeart/2009/3/layout/IncreasingArrowsProcess"/>
    <dgm:cxn modelId="{B727F2A5-815F-46DE-AA5A-361421F1805F}" srcId="{F7E00917-C8DD-4AC9-AF73-12C266FC6D25}" destId="{7B72EDE1-4555-454C-84DF-3B73B82F904C}" srcOrd="1" destOrd="0" parTransId="{5DEE78F5-1CFB-45BF-A5A3-44D89B48A473}" sibTransId="{D301F5CB-8934-4C1C-9948-3444214F803B}"/>
    <dgm:cxn modelId="{9650D4C2-B1AD-4D1F-9F56-B101781C2677}" srcId="{F7E00917-C8DD-4AC9-AF73-12C266FC6D25}" destId="{84FA7356-D44E-4F89-93BC-EBA2D3D146F5}" srcOrd="2" destOrd="0" parTransId="{7F9F59B8-D9B2-4FD9-BF4B-A3DCF5739E23}" sibTransId="{70D58FEA-D2AE-4C62-89BC-CB30C4F72065}"/>
    <dgm:cxn modelId="{A8EDFE0A-A523-4682-B7C5-6D58A126D2CB}" srcId="{F7E00917-C8DD-4AC9-AF73-12C266FC6D25}" destId="{03B73DB6-07BD-4559-88C4-F9E82A14F125}" srcOrd="4" destOrd="0" parTransId="{D57FEA2C-CA4B-49B7-9A30-6ACD2813FBFA}" sibTransId="{58BD891B-AE9E-433C-907F-6BC72E758918}"/>
    <dgm:cxn modelId="{2C6E9254-46FD-4A0A-8D3C-188AE3C545DC}" type="presOf" srcId="{03B73DB6-07BD-4559-88C4-F9E82A14F125}" destId="{EE342CE0-32BE-47A1-A136-4B142012A504}" srcOrd="0" destOrd="0" presId="urn:microsoft.com/office/officeart/2009/3/layout/IncreasingArrowsProcess"/>
    <dgm:cxn modelId="{07E3851A-30A1-45A7-B5AA-DAD0DFDC15B5}" srcId="{7B72EDE1-4555-454C-84DF-3B73B82F904C}" destId="{103C8F70-DE2F-4785-B240-4BA5D3577E18}" srcOrd="0" destOrd="0" parTransId="{F4F16AD5-6AE8-4EC1-B71A-843D41DA4DB5}" sibTransId="{4B4E9321-FC51-4A1B-856E-555F13FEE9F1}"/>
    <dgm:cxn modelId="{30ABB16E-3583-472E-AA70-41F21AC618B0}" type="presOf" srcId="{EA14D158-07FE-4D9C-87FB-E025FA7284E6}" destId="{B738B635-81CB-4AD3-9401-5EE3600507F1}" srcOrd="0" destOrd="0" presId="urn:microsoft.com/office/officeart/2009/3/layout/IncreasingArrowsProcess"/>
    <dgm:cxn modelId="{C835E207-60E5-49B2-98B5-67BAA52CB2FA}" type="presOf" srcId="{F7E00917-C8DD-4AC9-AF73-12C266FC6D25}" destId="{291AFE7B-403D-4E24-A3F0-E868C9C606BE}" srcOrd="0" destOrd="0" presId="urn:microsoft.com/office/officeart/2009/3/layout/IncreasingArrowsProcess"/>
    <dgm:cxn modelId="{23C6E3AE-353C-4A25-8505-E9BAC6380A87}" srcId="{F7E00917-C8DD-4AC9-AF73-12C266FC6D25}" destId="{7281F9D5-BE53-4947-A82A-B06FE1EFF639}" srcOrd="3" destOrd="0" parTransId="{081E7883-30CF-49A2-B3F7-76CE5A336EF0}" sibTransId="{78726B9A-B5A3-44F0-BC77-EE29B13A2008}"/>
    <dgm:cxn modelId="{5C2D82C3-3B3B-4364-99D9-6BAE444CD630}" type="presOf" srcId="{103C8F70-DE2F-4785-B240-4BA5D3577E18}" destId="{66EF3164-C068-4BB1-A237-2946AFCA6FE7}" srcOrd="0" destOrd="0" presId="urn:microsoft.com/office/officeart/2009/3/layout/IncreasingArrowsProcess"/>
    <dgm:cxn modelId="{A491A8E9-64E1-4640-8EBE-42BB751EF552}" srcId="{F7E00917-C8DD-4AC9-AF73-12C266FC6D25}" destId="{05F91958-567C-4992-B7D4-D63105B1CADD}" srcOrd="0" destOrd="0" parTransId="{77521F20-362F-4585-9EAD-596480289A69}" sibTransId="{DC6E0B45-4460-4A1C-A780-88A8F075F2C7}"/>
    <dgm:cxn modelId="{CB69EBC2-53F6-4804-8ACF-9B9D9D2EA303}" type="presOf" srcId="{7281F9D5-BE53-4947-A82A-B06FE1EFF639}" destId="{431EE499-9B78-4D72-A701-600F1E88B0F7}" srcOrd="0" destOrd="0" presId="urn:microsoft.com/office/officeart/2009/3/layout/IncreasingArrowsProcess"/>
    <dgm:cxn modelId="{873C784A-D273-4699-A1CB-A13C075CC9BC}" srcId="{7281F9D5-BE53-4947-A82A-B06FE1EFF639}" destId="{EA14D158-07FE-4D9C-87FB-E025FA7284E6}" srcOrd="0" destOrd="0" parTransId="{7340D856-B739-4A98-B4FA-854947B54C29}" sibTransId="{1A7B8046-B30C-4743-A180-1452AEAAFC94}"/>
    <dgm:cxn modelId="{9951B179-C712-4F50-B7F0-C4AA5AFD91B9}" type="presOf" srcId="{7B72EDE1-4555-454C-84DF-3B73B82F904C}" destId="{2497FED9-F033-4D9C-9603-3FCE987C4D29}" srcOrd="0" destOrd="0" presId="urn:microsoft.com/office/officeart/2009/3/layout/IncreasingArrowsProcess"/>
    <dgm:cxn modelId="{9A28E5E3-EA37-43A9-A5D9-DEAE7F4F2B53}" type="presOf" srcId="{05F91958-567C-4992-B7D4-D63105B1CADD}" destId="{4B33BB23-A781-40C8-92F7-27C3A6B3AB89}" srcOrd="0" destOrd="0" presId="urn:microsoft.com/office/officeart/2009/3/layout/IncreasingArrowsProcess"/>
    <dgm:cxn modelId="{2EC67334-AE38-49DB-ADFB-17D77CC74D40}" type="presOf" srcId="{BBA7D26B-6E58-4EEA-89C8-2E1417D2B3BD}" destId="{3DD78E77-184F-460A-A5F9-B5B8675630C8}" srcOrd="0" destOrd="0" presId="urn:microsoft.com/office/officeart/2009/3/layout/IncreasingArrowsProcess"/>
    <dgm:cxn modelId="{57351A8D-BA6B-4E4A-821A-8E96DC17731F}" srcId="{84FA7356-D44E-4F89-93BC-EBA2D3D146F5}" destId="{AB20D41F-96AD-43B0-B168-36413881D143}" srcOrd="0" destOrd="0" parTransId="{D5A3F912-32EA-4C7B-9E51-4E09C17C4658}" sibTransId="{BF5478AE-8D22-4429-BD4E-68EAF058C141}"/>
    <dgm:cxn modelId="{4A261026-6BFF-46F4-8FB0-ECEA167FD6F9}" srcId="{05F91958-567C-4992-B7D4-D63105B1CADD}" destId="{BBA7D26B-6E58-4EEA-89C8-2E1417D2B3BD}" srcOrd="0" destOrd="0" parTransId="{F0D72E92-AF74-46F3-9367-017983CC6A7F}" sibTransId="{631765F6-038B-4245-8BAA-60176146B63C}"/>
    <dgm:cxn modelId="{3C285666-1FA7-4D1A-ACD8-9A1CEFC1BD3D}" type="presOf" srcId="{AB20D41F-96AD-43B0-B168-36413881D143}" destId="{F6ABF661-1CDF-474B-B4CD-DE41E0BC92AE}" srcOrd="0" destOrd="0" presId="urn:microsoft.com/office/officeart/2009/3/layout/IncreasingArrowsProcess"/>
    <dgm:cxn modelId="{07872832-C425-466A-AB41-6837F168F097}" type="presParOf" srcId="{291AFE7B-403D-4E24-A3F0-E868C9C606BE}" destId="{4B33BB23-A781-40C8-92F7-27C3A6B3AB89}" srcOrd="0" destOrd="0" presId="urn:microsoft.com/office/officeart/2009/3/layout/IncreasingArrowsProcess"/>
    <dgm:cxn modelId="{5F6D6BC0-968A-4720-AEDD-2E6F38FD23C4}" type="presParOf" srcId="{291AFE7B-403D-4E24-A3F0-E868C9C606BE}" destId="{3DD78E77-184F-460A-A5F9-B5B8675630C8}" srcOrd="1" destOrd="0" presId="urn:microsoft.com/office/officeart/2009/3/layout/IncreasingArrowsProcess"/>
    <dgm:cxn modelId="{3C08A7F4-6E00-4886-A0A1-070211163D93}" type="presParOf" srcId="{291AFE7B-403D-4E24-A3F0-E868C9C606BE}" destId="{2497FED9-F033-4D9C-9603-3FCE987C4D29}" srcOrd="2" destOrd="0" presId="urn:microsoft.com/office/officeart/2009/3/layout/IncreasingArrowsProcess"/>
    <dgm:cxn modelId="{DAB59548-E99B-4D1B-9B44-85E5B5A3D351}" type="presParOf" srcId="{291AFE7B-403D-4E24-A3F0-E868C9C606BE}" destId="{66EF3164-C068-4BB1-A237-2946AFCA6FE7}" srcOrd="3" destOrd="0" presId="urn:microsoft.com/office/officeart/2009/3/layout/IncreasingArrowsProcess"/>
    <dgm:cxn modelId="{B422A443-9717-473E-B04A-433CDB8054A6}" type="presParOf" srcId="{291AFE7B-403D-4E24-A3F0-E868C9C606BE}" destId="{C65D6184-76B9-4772-815A-CD4E803B0976}" srcOrd="4" destOrd="0" presId="urn:microsoft.com/office/officeart/2009/3/layout/IncreasingArrowsProcess"/>
    <dgm:cxn modelId="{E8192620-CA74-4712-B1CE-4B74A6D9BFC8}" type="presParOf" srcId="{291AFE7B-403D-4E24-A3F0-E868C9C606BE}" destId="{F6ABF661-1CDF-474B-B4CD-DE41E0BC92AE}" srcOrd="5" destOrd="0" presId="urn:microsoft.com/office/officeart/2009/3/layout/IncreasingArrowsProcess"/>
    <dgm:cxn modelId="{5781A783-13B6-4A8D-8382-A699EDF9E58D}" type="presParOf" srcId="{291AFE7B-403D-4E24-A3F0-E868C9C606BE}" destId="{431EE499-9B78-4D72-A701-600F1E88B0F7}" srcOrd="6" destOrd="0" presId="urn:microsoft.com/office/officeart/2009/3/layout/IncreasingArrowsProcess"/>
    <dgm:cxn modelId="{31D457BE-2E79-445C-B9AC-69FB6ED1A4F6}" type="presParOf" srcId="{291AFE7B-403D-4E24-A3F0-E868C9C606BE}" destId="{B738B635-81CB-4AD3-9401-5EE3600507F1}" srcOrd="7" destOrd="0" presId="urn:microsoft.com/office/officeart/2009/3/layout/IncreasingArrowsProcess"/>
    <dgm:cxn modelId="{CB014DE1-4AFE-4A21-B646-9877ECC0ADDE}" type="presParOf" srcId="{291AFE7B-403D-4E24-A3F0-E868C9C606BE}" destId="{EE342CE0-32BE-47A1-A136-4B142012A504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30441-436C-476F-8E48-74A7EA9136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13CFE-67E1-44F5-834B-BC3845980FFB}">
      <dgm:prSet/>
      <dgm:spPr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выравнивающих коэффициентов к заработной       плате с 1 июля 2022 года: да или нет?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AAA4C-5C46-4348-9643-4A735AA57578}" type="parTrans" cxnId="{E02257FF-8F68-41E0-B0F5-D723A80DE8D6}">
      <dgm:prSet/>
      <dgm:spPr/>
      <dgm:t>
        <a:bodyPr/>
        <a:lstStyle/>
        <a:p>
          <a:endParaRPr lang="ru-RU"/>
        </a:p>
      </dgm:t>
    </dgm:pt>
    <dgm:pt modelId="{068B2C22-BAFB-44C8-B19E-D634DDEDF792}" type="sibTrans" cxnId="{E02257FF-8F68-41E0-B0F5-D723A80DE8D6}">
      <dgm:prSet/>
      <dgm:spPr/>
      <dgm:t>
        <a:bodyPr/>
        <a:lstStyle/>
        <a:p>
          <a:endParaRPr lang="ru-RU"/>
        </a:p>
      </dgm:t>
    </dgm:pt>
    <dgm:pt modelId="{27ECC7A6-F81A-485A-9A7F-ED15D50C5B58}">
      <dgm:prSet/>
      <dgm:spPr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«Актированные дни» при экстремальных температурах воздуха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8A0AE-FFB1-4E26-A060-68FE24D25C72}" type="parTrans" cxnId="{0A2A88DE-3477-4655-9DBE-895809A74B6C}">
      <dgm:prSet/>
      <dgm:spPr/>
      <dgm:t>
        <a:bodyPr/>
        <a:lstStyle/>
        <a:p>
          <a:endParaRPr lang="ru-RU"/>
        </a:p>
      </dgm:t>
    </dgm:pt>
    <dgm:pt modelId="{0C381577-4860-405F-92A8-7F541F2DF585}" type="sibTrans" cxnId="{0A2A88DE-3477-4655-9DBE-895809A74B6C}">
      <dgm:prSet/>
      <dgm:spPr/>
      <dgm:t>
        <a:bodyPr/>
        <a:lstStyle/>
        <a:p>
          <a:endParaRPr lang="ru-RU"/>
        </a:p>
      </dgm:t>
    </dgm:pt>
    <dgm:pt modelId="{2F8C4DB9-6705-48E4-822B-10BA6011A7E7}">
      <dgm:prSet/>
      <dgm:spPr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Микроклимат на открытом воздухе в СОУТ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BDAB3-D58A-4B88-8ECE-415FD4CCC761}" type="parTrans" cxnId="{760849DC-9BD9-4361-AB02-45E34BFB000F}">
      <dgm:prSet/>
      <dgm:spPr/>
      <dgm:t>
        <a:bodyPr/>
        <a:lstStyle/>
        <a:p>
          <a:endParaRPr lang="ru-RU"/>
        </a:p>
      </dgm:t>
    </dgm:pt>
    <dgm:pt modelId="{DDA1C209-53B3-47E8-90DC-18AA8A49A48A}" type="sibTrans" cxnId="{760849DC-9BD9-4361-AB02-45E34BFB000F}">
      <dgm:prSet/>
      <dgm:spPr/>
      <dgm:t>
        <a:bodyPr/>
        <a:lstStyle/>
        <a:p>
          <a:endParaRPr lang="ru-RU"/>
        </a:p>
      </dgm:t>
    </dgm:pt>
    <dgm:pt modelId="{95FB22E4-7F2A-403A-807C-8E0BDAA485F7}">
      <dgm:prSet/>
      <dgm:spPr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Предварительные и периодические медицинские осмотры для всех без исключения работников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E4013-760E-4715-A729-AE903D0881E9}" type="parTrans" cxnId="{51D39A3F-FEDA-4B6D-91A1-24EA62B82B31}">
      <dgm:prSet/>
      <dgm:spPr/>
      <dgm:t>
        <a:bodyPr/>
        <a:lstStyle/>
        <a:p>
          <a:endParaRPr lang="ru-RU"/>
        </a:p>
      </dgm:t>
    </dgm:pt>
    <dgm:pt modelId="{23049125-5FFC-4BFA-B428-DEDE52481543}" type="sibTrans" cxnId="{51D39A3F-FEDA-4B6D-91A1-24EA62B82B31}">
      <dgm:prSet/>
      <dgm:spPr/>
      <dgm:t>
        <a:bodyPr/>
        <a:lstStyle/>
        <a:p>
          <a:endParaRPr lang="ru-RU"/>
        </a:p>
      </dgm:t>
    </dgm:pt>
    <dgm:pt modelId="{0FCAF5B7-6B46-4675-A3E8-4BE6B17C06B8}">
      <dgm:prSet/>
      <dgm:spPr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надбавка к заработной плате молодых специалистов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B2AA4-4ADD-4A44-AB91-AA174717356D}" type="parTrans" cxnId="{9EADACB5-DE5B-44E3-A39D-8DA209072DE7}">
      <dgm:prSet/>
      <dgm:spPr/>
      <dgm:t>
        <a:bodyPr/>
        <a:lstStyle/>
        <a:p>
          <a:endParaRPr lang="ru-RU"/>
        </a:p>
      </dgm:t>
    </dgm:pt>
    <dgm:pt modelId="{26EE7322-64FB-4E02-9039-0D5053513522}" type="sibTrans" cxnId="{9EADACB5-DE5B-44E3-A39D-8DA209072DE7}">
      <dgm:prSet/>
      <dgm:spPr/>
      <dgm:t>
        <a:bodyPr/>
        <a:lstStyle/>
        <a:p>
          <a:endParaRPr lang="ru-RU"/>
        </a:p>
      </dgm:t>
    </dgm:pt>
    <dgm:pt modelId="{0590D2EA-886B-4980-B5D9-69AB8BE5F4B7}" type="pres">
      <dgm:prSet presAssocID="{D0F30441-436C-476F-8E48-74A7EA9136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B103E-D206-4259-A664-BCE9F2775E78}" type="pres">
      <dgm:prSet presAssocID="{E0813CFE-67E1-44F5-834B-BC3845980F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C1011-6BBD-4833-AA46-6BFD9620E126}" type="pres">
      <dgm:prSet presAssocID="{068B2C22-BAFB-44C8-B19E-D634DDEDF792}" presName="spacer" presStyleCnt="0"/>
      <dgm:spPr/>
    </dgm:pt>
    <dgm:pt modelId="{31897B63-51BB-4C1F-A44D-9D8D75C9B9B6}" type="pres">
      <dgm:prSet presAssocID="{27ECC7A6-F81A-485A-9A7F-ED15D50C5B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50F59-7D9C-495F-AA2F-79AE50AAF284}" type="pres">
      <dgm:prSet presAssocID="{0C381577-4860-405F-92A8-7F541F2DF585}" presName="spacer" presStyleCnt="0"/>
      <dgm:spPr/>
    </dgm:pt>
    <dgm:pt modelId="{43B9EB67-BDE5-4A43-A14A-0888CAFF368B}" type="pres">
      <dgm:prSet presAssocID="{2F8C4DB9-6705-48E4-822B-10BA6011A7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292E6-AD6D-47F8-91B4-81C118FD71FF}" type="pres">
      <dgm:prSet presAssocID="{DDA1C209-53B3-47E8-90DC-18AA8A49A48A}" presName="spacer" presStyleCnt="0"/>
      <dgm:spPr/>
    </dgm:pt>
    <dgm:pt modelId="{53210D4E-658D-49AC-B1E0-AD3E7E45185C}" type="pres">
      <dgm:prSet presAssocID="{95FB22E4-7F2A-403A-807C-8E0BDAA485F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53E03-FEC0-403F-A15B-82C77391D907}" type="pres">
      <dgm:prSet presAssocID="{23049125-5FFC-4BFA-B428-DEDE52481543}" presName="spacer" presStyleCnt="0"/>
      <dgm:spPr/>
    </dgm:pt>
    <dgm:pt modelId="{77BF37CF-78E7-45C8-BB9E-1C476078E8B9}" type="pres">
      <dgm:prSet presAssocID="{0FCAF5B7-6B46-4675-A3E8-4BE6B17C06B8}" presName="parentText" presStyleLbl="node1" presStyleIdx="4" presStyleCnt="5" custLinFactNeighborX="94" custLinFactNeighborY="-29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7D954-AC22-4930-99EA-3D891966701A}" type="presOf" srcId="{D0F30441-436C-476F-8E48-74A7EA9136D4}" destId="{0590D2EA-886B-4980-B5D9-69AB8BE5F4B7}" srcOrd="0" destOrd="0" presId="urn:microsoft.com/office/officeart/2005/8/layout/vList2"/>
    <dgm:cxn modelId="{FA7B0CCC-A98E-4A96-9026-5D8BB02BCDE2}" type="presOf" srcId="{27ECC7A6-F81A-485A-9A7F-ED15D50C5B58}" destId="{31897B63-51BB-4C1F-A44D-9D8D75C9B9B6}" srcOrd="0" destOrd="0" presId="urn:microsoft.com/office/officeart/2005/8/layout/vList2"/>
    <dgm:cxn modelId="{36713183-1E21-4337-9123-C1B8649F26F7}" type="presOf" srcId="{0FCAF5B7-6B46-4675-A3E8-4BE6B17C06B8}" destId="{77BF37CF-78E7-45C8-BB9E-1C476078E8B9}" srcOrd="0" destOrd="0" presId="urn:microsoft.com/office/officeart/2005/8/layout/vList2"/>
    <dgm:cxn modelId="{E02257FF-8F68-41E0-B0F5-D723A80DE8D6}" srcId="{D0F30441-436C-476F-8E48-74A7EA9136D4}" destId="{E0813CFE-67E1-44F5-834B-BC3845980FFB}" srcOrd="0" destOrd="0" parTransId="{62EAAA4C-5C46-4348-9643-4A735AA57578}" sibTransId="{068B2C22-BAFB-44C8-B19E-D634DDEDF792}"/>
    <dgm:cxn modelId="{EB46C044-AF3A-4C4A-A347-A7396DFBF3ED}" type="presOf" srcId="{95FB22E4-7F2A-403A-807C-8E0BDAA485F7}" destId="{53210D4E-658D-49AC-B1E0-AD3E7E45185C}" srcOrd="0" destOrd="0" presId="urn:microsoft.com/office/officeart/2005/8/layout/vList2"/>
    <dgm:cxn modelId="{760849DC-9BD9-4361-AB02-45E34BFB000F}" srcId="{D0F30441-436C-476F-8E48-74A7EA9136D4}" destId="{2F8C4DB9-6705-48E4-822B-10BA6011A7E7}" srcOrd="2" destOrd="0" parTransId="{1C2BDAB3-D58A-4B88-8ECE-415FD4CCC761}" sibTransId="{DDA1C209-53B3-47E8-90DC-18AA8A49A48A}"/>
    <dgm:cxn modelId="{A4BFAFC2-ECCC-4DC3-92B2-314F7366D9FD}" type="presOf" srcId="{E0813CFE-67E1-44F5-834B-BC3845980FFB}" destId="{905B103E-D206-4259-A664-BCE9F2775E78}" srcOrd="0" destOrd="0" presId="urn:microsoft.com/office/officeart/2005/8/layout/vList2"/>
    <dgm:cxn modelId="{161F524E-E00B-4FE2-ADA8-711C6DF7D67A}" type="presOf" srcId="{2F8C4DB9-6705-48E4-822B-10BA6011A7E7}" destId="{43B9EB67-BDE5-4A43-A14A-0888CAFF368B}" srcOrd="0" destOrd="0" presId="urn:microsoft.com/office/officeart/2005/8/layout/vList2"/>
    <dgm:cxn modelId="{51D39A3F-FEDA-4B6D-91A1-24EA62B82B31}" srcId="{D0F30441-436C-476F-8E48-74A7EA9136D4}" destId="{95FB22E4-7F2A-403A-807C-8E0BDAA485F7}" srcOrd="3" destOrd="0" parTransId="{733E4013-760E-4715-A729-AE903D0881E9}" sibTransId="{23049125-5FFC-4BFA-B428-DEDE52481543}"/>
    <dgm:cxn modelId="{0A2A88DE-3477-4655-9DBE-895809A74B6C}" srcId="{D0F30441-436C-476F-8E48-74A7EA9136D4}" destId="{27ECC7A6-F81A-485A-9A7F-ED15D50C5B58}" srcOrd="1" destOrd="0" parTransId="{D6C8A0AE-FFB1-4E26-A060-68FE24D25C72}" sibTransId="{0C381577-4860-405F-92A8-7F541F2DF585}"/>
    <dgm:cxn modelId="{9EADACB5-DE5B-44E3-A39D-8DA209072DE7}" srcId="{D0F30441-436C-476F-8E48-74A7EA9136D4}" destId="{0FCAF5B7-6B46-4675-A3E8-4BE6B17C06B8}" srcOrd="4" destOrd="0" parTransId="{D13B2AA4-4ADD-4A44-AB91-AA174717356D}" sibTransId="{26EE7322-64FB-4E02-9039-0D5053513522}"/>
    <dgm:cxn modelId="{4563EA4A-9BC4-49C9-B129-1D3DFEBEC25F}" type="presParOf" srcId="{0590D2EA-886B-4980-B5D9-69AB8BE5F4B7}" destId="{905B103E-D206-4259-A664-BCE9F2775E78}" srcOrd="0" destOrd="0" presId="urn:microsoft.com/office/officeart/2005/8/layout/vList2"/>
    <dgm:cxn modelId="{A8127FCF-BB95-4BD8-A3A4-15A58554FE27}" type="presParOf" srcId="{0590D2EA-886B-4980-B5D9-69AB8BE5F4B7}" destId="{76CC1011-6BBD-4833-AA46-6BFD9620E126}" srcOrd="1" destOrd="0" presId="urn:microsoft.com/office/officeart/2005/8/layout/vList2"/>
    <dgm:cxn modelId="{4EF8ECC0-C957-44CF-AF90-9820CBCD21C8}" type="presParOf" srcId="{0590D2EA-886B-4980-B5D9-69AB8BE5F4B7}" destId="{31897B63-51BB-4C1F-A44D-9D8D75C9B9B6}" srcOrd="2" destOrd="0" presId="urn:microsoft.com/office/officeart/2005/8/layout/vList2"/>
    <dgm:cxn modelId="{424F48D1-F020-431C-9807-44CB41202013}" type="presParOf" srcId="{0590D2EA-886B-4980-B5D9-69AB8BE5F4B7}" destId="{7C050F59-7D9C-495F-AA2F-79AE50AAF284}" srcOrd="3" destOrd="0" presId="urn:microsoft.com/office/officeart/2005/8/layout/vList2"/>
    <dgm:cxn modelId="{B70B7C6A-A636-4AA5-85D9-1D824F38B85B}" type="presParOf" srcId="{0590D2EA-886B-4980-B5D9-69AB8BE5F4B7}" destId="{43B9EB67-BDE5-4A43-A14A-0888CAFF368B}" srcOrd="4" destOrd="0" presId="urn:microsoft.com/office/officeart/2005/8/layout/vList2"/>
    <dgm:cxn modelId="{C5DE6719-E6A4-4B4B-94B6-B717F09DC8E7}" type="presParOf" srcId="{0590D2EA-886B-4980-B5D9-69AB8BE5F4B7}" destId="{4E7292E6-AD6D-47F8-91B4-81C118FD71FF}" srcOrd="5" destOrd="0" presId="urn:microsoft.com/office/officeart/2005/8/layout/vList2"/>
    <dgm:cxn modelId="{8F6F1EDB-00F7-4BAA-82DB-C91D86C27D3C}" type="presParOf" srcId="{0590D2EA-886B-4980-B5D9-69AB8BE5F4B7}" destId="{53210D4E-658D-49AC-B1E0-AD3E7E45185C}" srcOrd="6" destOrd="0" presId="urn:microsoft.com/office/officeart/2005/8/layout/vList2"/>
    <dgm:cxn modelId="{1FE6468C-D1D0-4D95-BA6F-C64ABADCE447}" type="presParOf" srcId="{0590D2EA-886B-4980-B5D9-69AB8BE5F4B7}" destId="{EF753E03-FEC0-403F-A15B-82C77391D907}" srcOrd="7" destOrd="0" presId="urn:microsoft.com/office/officeart/2005/8/layout/vList2"/>
    <dgm:cxn modelId="{91E93DC1-9CF4-4669-B9CB-CA18E4137A7C}" type="presParOf" srcId="{0590D2EA-886B-4980-B5D9-69AB8BE5F4B7}" destId="{77BF37CF-78E7-45C8-BB9E-1C476078E8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11D191-5067-4D51-A776-600E743411E5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13AC1B-0A8F-451F-9A08-318ED01B5DD0}">
      <dgm:prSet custT="1"/>
      <dgm:spPr>
        <a:gradFill rotWithShape="0">
          <a:gsLst>
            <a:gs pos="5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</a:t>
          </a:r>
          <a:r>
            <a: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</a:t>
          </a:r>
          <a:r>
            <a: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утрачивающих силу и вновь принимаемых НПА  </a:t>
          </a:r>
        </a:p>
      </dgm:t>
    </dgm:pt>
    <dgm:pt modelId="{9D3595EE-2D53-4E4D-8AB6-E495035EF22A}" type="parTrans" cxnId="{7C732662-70CE-4E9F-9B3F-65F892E87E23}">
      <dgm:prSet/>
      <dgm:spPr/>
      <dgm:t>
        <a:bodyPr/>
        <a:lstStyle/>
        <a:p>
          <a:endParaRPr lang="ru-RU"/>
        </a:p>
      </dgm:t>
    </dgm:pt>
    <dgm:pt modelId="{FCAD4899-98C4-459C-B374-D81A5BD0DE5B}" type="sibTrans" cxnId="{7C732662-70CE-4E9F-9B3F-65F892E87E23}">
      <dgm:prSet/>
      <dgm:spPr/>
      <dgm:t>
        <a:bodyPr/>
        <a:lstStyle/>
        <a:p>
          <a:endParaRPr lang="ru-RU"/>
        </a:p>
      </dgm:t>
    </dgm:pt>
    <dgm:pt modelId="{319291D0-D643-4EB5-91AD-F53D32DF33DB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Оказывать</a:t>
          </a:r>
          <a:r>
            <a: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финансовую поддержку </a:t>
          </a:r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федерального и (или) регионального бюджетов в рамках обеспечения государственных гарантий и компенсаций в части расходов </a:t>
          </a:r>
          <a:r>
            <a: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 малого и среднего предпринимательства</a:t>
          </a:r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 выплату районных коэффициентов и процентных надбавок </a:t>
          </a:r>
        </a:p>
      </dgm:t>
    </dgm:pt>
    <dgm:pt modelId="{F365B849-9016-48D3-90BD-B034DD53E361}" type="parTrans" cxnId="{67ED4F40-93C0-46F1-BD83-F8447F7E42BF}">
      <dgm:prSet/>
      <dgm:spPr/>
      <dgm:t>
        <a:bodyPr/>
        <a:lstStyle/>
        <a:p>
          <a:endParaRPr lang="ru-RU"/>
        </a:p>
      </dgm:t>
    </dgm:pt>
    <dgm:pt modelId="{8E06F950-D9F9-49A4-A7E3-DEC5213E4BF9}" type="sibTrans" cxnId="{67ED4F40-93C0-46F1-BD83-F8447F7E42BF}">
      <dgm:prSet/>
      <dgm:spPr/>
      <dgm:t>
        <a:bodyPr/>
        <a:lstStyle/>
        <a:p>
          <a:endParaRPr lang="ru-RU"/>
        </a:p>
      </dgm:t>
    </dgm:pt>
    <dgm:pt modelId="{E812D6F3-885C-4409-B73D-7B155CF74D66}" type="pres">
      <dgm:prSet presAssocID="{DE11D191-5067-4D51-A776-600E743411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91FAC-8EB0-40BF-A906-E8C6E2392AF0}" type="pres">
      <dgm:prSet presAssocID="{A313AC1B-0A8F-451F-9A08-318ED01B5D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B6CAD-F42A-4134-B6F3-E90679EDB12F}" type="pres">
      <dgm:prSet presAssocID="{FCAD4899-98C4-459C-B374-D81A5BD0DE5B}" presName="spacer" presStyleCnt="0"/>
      <dgm:spPr/>
    </dgm:pt>
    <dgm:pt modelId="{B112A49E-9EC9-4146-BA39-8B8C5DF30878}" type="pres">
      <dgm:prSet presAssocID="{319291D0-D643-4EB5-91AD-F53D32DF33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B8725-1BD8-4DAB-87B2-665CD8013B3D}" type="presOf" srcId="{A313AC1B-0A8F-451F-9A08-318ED01B5DD0}" destId="{61F91FAC-8EB0-40BF-A906-E8C6E2392AF0}" srcOrd="0" destOrd="0" presId="urn:microsoft.com/office/officeart/2005/8/layout/vList2"/>
    <dgm:cxn modelId="{7C732662-70CE-4E9F-9B3F-65F892E87E23}" srcId="{DE11D191-5067-4D51-A776-600E743411E5}" destId="{A313AC1B-0A8F-451F-9A08-318ED01B5DD0}" srcOrd="0" destOrd="0" parTransId="{9D3595EE-2D53-4E4D-8AB6-E495035EF22A}" sibTransId="{FCAD4899-98C4-459C-B374-D81A5BD0DE5B}"/>
    <dgm:cxn modelId="{2A030D0F-C249-48B8-B43C-3848CD8D257F}" type="presOf" srcId="{319291D0-D643-4EB5-91AD-F53D32DF33DB}" destId="{B112A49E-9EC9-4146-BA39-8B8C5DF30878}" srcOrd="0" destOrd="0" presId="urn:microsoft.com/office/officeart/2005/8/layout/vList2"/>
    <dgm:cxn modelId="{92F31292-6FFB-4482-9F7F-14EE31162D77}" type="presOf" srcId="{DE11D191-5067-4D51-A776-600E743411E5}" destId="{E812D6F3-885C-4409-B73D-7B155CF74D66}" srcOrd="0" destOrd="0" presId="urn:microsoft.com/office/officeart/2005/8/layout/vList2"/>
    <dgm:cxn modelId="{67ED4F40-93C0-46F1-BD83-F8447F7E42BF}" srcId="{DE11D191-5067-4D51-A776-600E743411E5}" destId="{319291D0-D643-4EB5-91AD-F53D32DF33DB}" srcOrd="1" destOrd="0" parTransId="{F365B849-9016-48D3-90BD-B034DD53E361}" sibTransId="{8E06F950-D9F9-49A4-A7E3-DEC5213E4BF9}"/>
    <dgm:cxn modelId="{F50A7BD3-29BA-47C5-96CA-42038EB1736E}" type="presParOf" srcId="{E812D6F3-885C-4409-B73D-7B155CF74D66}" destId="{61F91FAC-8EB0-40BF-A906-E8C6E2392AF0}" srcOrd="0" destOrd="0" presId="urn:microsoft.com/office/officeart/2005/8/layout/vList2"/>
    <dgm:cxn modelId="{9AEF3724-79E4-432E-9148-88A662D300A7}" type="presParOf" srcId="{E812D6F3-885C-4409-B73D-7B155CF74D66}" destId="{DA8B6CAD-F42A-4134-B6F3-E90679EDB12F}" srcOrd="1" destOrd="0" presId="urn:microsoft.com/office/officeart/2005/8/layout/vList2"/>
    <dgm:cxn modelId="{E0FBC03B-5A42-4BBE-AC80-3A7DDB620092}" type="presParOf" srcId="{E812D6F3-885C-4409-B73D-7B155CF74D66}" destId="{B112A49E-9EC9-4146-BA39-8B8C5DF308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C488B-411E-44F3-BAB2-CE9BB90A7BBF}">
      <dsp:nvSpPr>
        <dsp:cNvPr id="0" name=""/>
        <dsp:cNvSpPr/>
      </dsp:nvSpPr>
      <dsp:spPr>
        <a:xfrm>
          <a:off x="1618631" y="264995"/>
          <a:ext cx="8979079" cy="1305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29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 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618631" y="591448"/>
        <a:ext cx="8652627" cy="652905"/>
      </dsp:txXfrm>
    </dsp:sp>
    <dsp:sp modelId="{8D2BC832-9777-47F5-84CA-03096822EF15}">
      <dsp:nvSpPr>
        <dsp:cNvPr id="0" name=""/>
        <dsp:cNvSpPr/>
      </dsp:nvSpPr>
      <dsp:spPr>
        <a:xfrm>
          <a:off x="1278073" y="1191700"/>
          <a:ext cx="2226602" cy="2397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Генсовет ФНПР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(апрель 2021 г.)</a:t>
          </a:r>
        </a:p>
      </dsp:txBody>
      <dsp:txXfrm>
        <a:off x="1278073" y="1191700"/>
        <a:ext cx="2226602" cy="2397676"/>
      </dsp:txXfrm>
    </dsp:sp>
    <dsp:sp modelId="{AA472FA9-33A2-4F14-A699-BEC818580FB6}">
      <dsp:nvSpPr>
        <dsp:cNvPr id="0" name=""/>
        <dsp:cNvSpPr/>
      </dsp:nvSpPr>
      <dsp:spPr>
        <a:xfrm>
          <a:off x="3305172" y="597783"/>
          <a:ext cx="7319745" cy="1305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29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 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3305172" y="924236"/>
        <a:ext cx="6993293" cy="652905"/>
      </dsp:txXfrm>
    </dsp:sp>
    <dsp:sp modelId="{DFAF7F79-E547-4C45-A6FB-F30F46D2DD71}">
      <dsp:nvSpPr>
        <dsp:cNvPr id="0" name=""/>
        <dsp:cNvSpPr/>
      </dsp:nvSpPr>
      <dsp:spPr>
        <a:xfrm>
          <a:off x="3021304" y="1525105"/>
          <a:ext cx="2227249" cy="2553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Исполком ФНПР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(июнь 2021 г.)</a:t>
          </a:r>
        </a:p>
      </dsp:txBody>
      <dsp:txXfrm>
        <a:off x="3021304" y="1525105"/>
        <a:ext cx="2227249" cy="2553597"/>
      </dsp:txXfrm>
    </dsp:sp>
    <dsp:sp modelId="{E6D527CE-936B-4780-B22F-8D35C2F24A2E}">
      <dsp:nvSpPr>
        <dsp:cNvPr id="0" name=""/>
        <dsp:cNvSpPr/>
      </dsp:nvSpPr>
      <dsp:spPr>
        <a:xfrm>
          <a:off x="4964506" y="1033220"/>
          <a:ext cx="5660411" cy="1305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29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>
        <a:off x="4964506" y="1359673"/>
        <a:ext cx="5333959" cy="652905"/>
      </dsp:txXfrm>
    </dsp:sp>
    <dsp:sp modelId="{2FA8EE8E-7B1D-447B-AF0A-9487B88FE673}">
      <dsp:nvSpPr>
        <dsp:cNvPr id="0" name=""/>
        <dsp:cNvSpPr/>
      </dsp:nvSpPr>
      <dsp:spPr>
        <a:xfrm>
          <a:off x="4789950" y="1878614"/>
          <a:ext cx="2008625" cy="27174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ФНПР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(июнь-август 2021 г.)</a:t>
          </a:r>
        </a:p>
      </dsp:txBody>
      <dsp:txXfrm>
        <a:off x="4789950" y="1878614"/>
        <a:ext cx="2008625" cy="2717454"/>
      </dsp:txXfrm>
    </dsp:sp>
    <dsp:sp modelId="{5D85FE9A-753A-4AC7-8A2D-A44B5C864367}">
      <dsp:nvSpPr>
        <dsp:cNvPr id="0" name=""/>
        <dsp:cNvSpPr/>
      </dsp:nvSpPr>
      <dsp:spPr>
        <a:xfrm>
          <a:off x="6624738" y="1468658"/>
          <a:ext cx="4000180" cy="1305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29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4</a:t>
          </a:r>
        </a:p>
      </dsp:txBody>
      <dsp:txXfrm>
        <a:off x="6624738" y="1795111"/>
        <a:ext cx="3673728" cy="652905"/>
      </dsp:txXfrm>
    </dsp:sp>
    <dsp:sp modelId="{45B4866D-93A8-4101-A176-DC9D06703151}">
      <dsp:nvSpPr>
        <dsp:cNvPr id="0" name=""/>
        <dsp:cNvSpPr/>
      </dsp:nvSpPr>
      <dsp:spPr>
        <a:xfrm>
          <a:off x="6485504" y="2522062"/>
          <a:ext cx="1913916" cy="2397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Выездные заседания рабочей группы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(август-октябрь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г.)</a:t>
          </a:r>
        </a:p>
      </dsp:txBody>
      <dsp:txXfrm>
        <a:off x="6485504" y="2522062"/>
        <a:ext cx="1913916" cy="2397676"/>
      </dsp:txXfrm>
    </dsp:sp>
    <dsp:sp modelId="{BC6C7C06-FF97-44BE-9180-5A981F90760F}">
      <dsp:nvSpPr>
        <dsp:cNvPr id="0" name=""/>
        <dsp:cNvSpPr/>
      </dsp:nvSpPr>
      <dsp:spPr>
        <a:xfrm>
          <a:off x="8284072" y="1904096"/>
          <a:ext cx="2340846" cy="1305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07297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5 </a:t>
          </a: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(продолжение)</a:t>
          </a:r>
        </a:p>
      </dsp:txBody>
      <dsp:txXfrm>
        <a:off x="8284072" y="2230549"/>
        <a:ext cx="2014394" cy="652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3BB23-A781-40C8-92F7-27C3A6B3AB89}">
      <dsp:nvSpPr>
        <dsp:cNvPr id="0" name=""/>
        <dsp:cNvSpPr/>
      </dsp:nvSpPr>
      <dsp:spPr>
        <a:xfrm>
          <a:off x="1567201" y="209332"/>
          <a:ext cx="9185787" cy="133587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207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>
        <a:off x="1567201" y="543300"/>
        <a:ext cx="8851819" cy="667935"/>
      </dsp:txXfrm>
    </dsp:sp>
    <dsp:sp modelId="{3DD78E77-184F-460A-A5F9-B5B8675630C8}">
      <dsp:nvSpPr>
        <dsp:cNvPr id="0" name=""/>
        <dsp:cNvSpPr/>
      </dsp:nvSpPr>
      <dsp:spPr>
        <a:xfrm>
          <a:off x="1229007" y="1248918"/>
          <a:ext cx="2708656" cy="2452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VII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Северная межрегиональная конференция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(19.10.2021 г.)</a:t>
          </a:r>
        </a:p>
      </dsp:txBody>
      <dsp:txXfrm>
        <a:off x="1229007" y="1248918"/>
        <a:ext cx="2708656" cy="2452873"/>
      </dsp:txXfrm>
    </dsp:sp>
    <dsp:sp modelId="{2497FED9-F033-4D9C-9603-3FCE987C4D29}">
      <dsp:nvSpPr>
        <dsp:cNvPr id="0" name=""/>
        <dsp:cNvSpPr/>
      </dsp:nvSpPr>
      <dsp:spPr>
        <a:xfrm>
          <a:off x="3264734" y="654794"/>
          <a:ext cx="7488253" cy="133587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207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 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500" kern="1200" dirty="0"/>
        </a:p>
      </dsp:txBody>
      <dsp:txXfrm>
        <a:off x="3264734" y="988762"/>
        <a:ext cx="7154285" cy="667935"/>
      </dsp:txXfrm>
    </dsp:sp>
    <dsp:sp modelId="{66EF3164-C068-4BB1-A237-2946AFCA6FE7}">
      <dsp:nvSpPr>
        <dsp:cNvPr id="0" name=""/>
        <dsp:cNvSpPr/>
      </dsp:nvSpPr>
      <dsp:spPr>
        <a:xfrm>
          <a:off x="3300828" y="1719326"/>
          <a:ext cx="1697717" cy="2452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(29.10.2021 г.,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Сургут)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Пенсионное обеспечение</a:t>
          </a:r>
        </a:p>
      </dsp:txBody>
      <dsp:txXfrm>
        <a:off x="3300828" y="1719326"/>
        <a:ext cx="1697717" cy="2452873"/>
      </dsp:txXfrm>
    </dsp:sp>
    <dsp:sp modelId="{C65D6184-76B9-4772-815A-CD4E803B0976}">
      <dsp:nvSpPr>
        <dsp:cNvPr id="0" name=""/>
        <dsp:cNvSpPr/>
      </dsp:nvSpPr>
      <dsp:spPr>
        <a:xfrm>
          <a:off x="4962268" y="1100257"/>
          <a:ext cx="5790720" cy="133587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207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endParaRPr lang="ru-RU" sz="2500" kern="1200" dirty="0"/>
        </a:p>
      </dsp:txBody>
      <dsp:txXfrm>
        <a:off x="4962268" y="1434225"/>
        <a:ext cx="5456752" cy="667935"/>
      </dsp:txXfrm>
    </dsp:sp>
    <dsp:sp modelId="{F6ABF661-1CDF-474B-B4CD-DE41E0BC92AE}">
      <dsp:nvSpPr>
        <dsp:cNvPr id="0" name=""/>
        <dsp:cNvSpPr/>
      </dsp:nvSpPr>
      <dsp:spPr>
        <a:xfrm>
          <a:off x="4970468" y="2137168"/>
          <a:ext cx="1825725" cy="2452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Заседание постоянной комиссии Генсовета ФНПР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(23.11.2021 г.)</a:t>
          </a:r>
        </a:p>
      </dsp:txBody>
      <dsp:txXfrm>
        <a:off x="4970468" y="2137168"/>
        <a:ext cx="1825725" cy="2452873"/>
      </dsp:txXfrm>
    </dsp:sp>
    <dsp:sp modelId="{431EE499-9B78-4D72-A701-600F1E88B0F7}">
      <dsp:nvSpPr>
        <dsp:cNvPr id="0" name=""/>
        <dsp:cNvSpPr/>
      </dsp:nvSpPr>
      <dsp:spPr>
        <a:xfrm>
          <a:off x="6817126" y="1469227"/>
          <a:ext cx="4092268" cy="133587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207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 </a:t>
          </a: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</dsp:txBody>
      <dsp:txXfrm>
        <a:off x="6817126" y="1803195"/>
        <a:ext cx="3758300" cy="667935"/>
      </dsp:txXfrm>
    </dsp:sp>
    <dsp:sp modelId="{B738B635-81CB-4AD3-9401-5EE3600507F1}">
      <dsp:nvSpPr>
        <dsp:cNvPr id="0" name=""/>
        <dsp:cNvSpPr/>
      </dsp:nvSpPr>
      <dsp:spPr>
        <a:xfrm>
          <a:off x="6779713" y="2540331"/>
          <a:ext cx="2037260" cy="2279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Заседание Генсовета ФНПР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(24.11.2021 г.)</a:t>
          </a:r>
        </a:p>
      </dsp:txBody>
      <dsp:txXfrm>
        <a:off x="6779713" y="2540331"/>
        <a:ext cx="2037260" cy="2279872"/>
      </dsp:txXfrm>
    </dsp:sp>
    <dsp:sp modelId="{EE342CE0-32BE-47A1-A136-4B142012A504}">
      <dsp:nvSpPr>
        <dsp:cNvPr id="0" name=""/>
        <dsp:cNvSpPr/>
      </dsp:nvSpPr>
      <dsp:spPr>
        <a:xfrm>
          <a:off x="8694103" y="2028879"/>
          <a:ext cx="2396818" cy="15276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20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продолжится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94103" y="2410791"/>
        <a:ext cx="2014906" cy="763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B103E-D206-4259-A664-BCE9F2775E78}">
      <dsp:nvSpPr>
        <dsp:cNvPr id="0" name=""/>
        <dsp:cNvSpPr/>
      </dsp:nvSpPr>
      <dsp:spPr>
        <a:xfrm>
          <a:off x="0" y="72603"/>
          <a:ext cx="10981427" cy="926639"/>
        </a:xfrm>
        <a:prstGeom prst="roundRect">
          <a:avLst/>
        </a:prstGeom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выравнивающих коэффициентов к заработной       плате с 1 июля 2022 года: да или нет?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117838"/>
        <a:ext cx="10890957" cy="836169"/>
      </dsp:txXfrm>
    </dsp:sp>
    <dsp:sp modelId="{31897B63-51BB-4C1F-A44D-9D8D75C9B9B6}">
      <dsp:nvSpPr>
        <dsp:cNvPr id="0" name=""/>
        <dsp:cNvSpPr/>
      </dsp:nvSpPr>
      <dsp:spPr>
        <a:xfrm>
          <a:off x="0" y="1068363"/>
          <a:ext cx="10981427" cy="926639"/>
        </a:xfrm>
        <a:prstGeom prst="roundRect">
          <a:avLst/>
        </a:prstGeom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«Актированные дни» при экстремальных температурах воздуха 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1113598"/>
        <a:ext cx="10890957" cy="836169"/>
      </dsp:txXfrm>
    </dsp:sp>
    <dsp:sp modelId="{43B9EB67-BDE5-4A43-A14A-0888CAFF368B}">
      <dsp:nvSpPr>
        <dsp:cNvPr id="0" name=""/>
        <dsp:cNvSpPr/>
      </dsp:nvSpPr>
      <dsp:spPr>
        <a:xfrm>
          <a:off x="0" y="2064123"/>
          <a:ext cx="10981427" cy="926639"/>
        </a:xfrm>
        <a:prstGeom prst="roundRect">
          <a:avLst/>
        </a:prstGeom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Микроклимат на открытом воздухе в СОУТ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2109358"/>
        <a:ext cx="10890957" cy="836169"/>
      </dsp:txXfrm>
    </dsp:sp>
    <dsp:sp modelId="{53210D4E-658D-49AC-B1E0-AD3E7E45185C}">
      <dsp:nvSpPr>
        <dsp:cNvPr id="0" name=""/>
        <dsp:cNvSpPr/>
      </dsp:nvSpPr>
      <dsp:spPr>
        <a:xfrm>
          <a:off x="0" y="3059883"/>
          <a:ext cx="10981427" cy="926639"/>
        </a:xfrm>
        <a:prstGeom prst="roundRect">
          <a:avLst/>
        </a:prstGeom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Предварительные и периодические медицинские осмотры для всех без исключения работников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3105118"/>
        <a:ext cx="10890957" cy="836169"/>
      </dsp:txXfrm>
    </dsp:sp>
    <dsp:sp modelId="{77BF37CF-78E7-45C8-BB9E-1C476078E8B9}">
      <dsp:nvSpPr>
        <dsp:cNvPr id="0" name=""/>
        <dsp:cNvSpPr/>
      </dsp:nvSpPr>
      <dsp:spPr>
        <a:xfrm>
          <a:off x="0" y="4035095"/>
          <a:ext cx="10981427" cy="926639"/>
        </a:xfrm>
        <a:prstGeom prst="roundRect">
          <a:avLst/>
        </a:prstGeom>
        <a:pattFill prst="pct3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Процентная надбавка к заработной плате молодых специалистов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4080330"/>
        <a:ext cx="10890957" cy="836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91FAC-8EB0-40BF-A906-E8C6E2392AF0}">
      <dsp:nvSpPr>
        <dsp:cNvPr id="0" name=""/>
        <dsp:cNvSpPr/>
      </dsp:nvSpPr>
      <dsp:spPr>
        <a:xfrm>
          <a:off x="0" y="35757"/>
          <a:ext cx="11414589" cy="2404788"/>
        </a:xfrm>
        <a:prstGeom prst="roundRect">
          <a:avLst/>
        </a:prstGeom>
        <a:gradFill rotWithShape="0">
          <a:gsLst>
            <a:gs pos="5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</a:t>
          </a:r>
          <a:r>
            <a:rPr 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</a:t>
          </a:r>
          <a:r>
            <a:rPr lang="ru-RU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утрачивающих силу и вновь принимаемых НПА  </a:t>
          </a:r>
        </a:p>
      </dsp:txBody>
      <dsp:txXfrm>
        <a:off x="117392" y="153149"/>
        <a:ext cx="11179805" cy="2170004"/>
      </dsp:txXfrm>
    </dsp:sp>
    <dsp:sp modelId="{B112A49E-9EC9-4146-BA39-8B8C5DF30878}">
      <dsp:nvSpPr>
        <dsp:cNvPr id="0" name=""/>
        <dsp:cNvSpPr/>
      </dsp:nvSpPr>
      <dsp:spPr>
        <a:xfrm>
          <a:off x="0" y="2524065"/>
          <a:ext cx="11414589" cy="2404788"/>
        </a:xfrm>
        <a:prstGeom prst="round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ln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Оказывать</a:t>
          </a:r>
          <a:r>
            <a:rPr lang="ru-RU" sz="29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финансовую поддержку </a:t>
          </a:r>
          <a:r>
            <a:rPr lang="ru-RU" sz="29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федерального и (или) регионального бюджетов в рамках обеспечения государственных гарантий и компенсаций в части расходов </a:t>
          </a:r>
          <a:r>
            <a:rPr lang="ru-RU" sz="29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 малого и среднего предпринимательства</a:t>
          </a:r>
          <a:r>
            <a:rPr lang="ru-RU" sz="29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 выплату районных коэффициентов и процентных надбавок </a:t>
          </a:r>
        </a:p>
      </dsp:txBody>
      <dsp:txXfrm>
        <a:off x="117392" y="2641457"/>
        <a:ext cx="11179805" cy="2170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7CF9-E0B1-4CE8-B705-C95177BEFDC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F185C-31F5-44E1-B0A9-47CCABB79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2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18265-8809-44AD-A318-D5EEAD3374D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56150"/>
            <a:ext cx="5408613" cy="3890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D116B-A63F-4608-9A00-F85FFCF6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5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 Уважаемые коллеги!</a:t>
            </a:r>
          </a:p>
          <a:p>
            <a:r>
              <a:rPr lang="ru-RU" b="1" dirty="0"/>
              <a:t>Надеюсь, что вам удалось прослушать основной доклад. Ссылка на него была вам направлена в понедельник. Если по каким-то причинам  не случилось это сделать, у вас будет еще возможность посмотреть запись, прочитать текст доклада и поработать с презентацией, которая сейчас перед вами. Она в той или иной мере расширяет и углубляет информацию, отраженную в докладе, служит дополнением к нему.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0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северных территориях</a:t>
            </a:r>
            <a:r>
              <a:rPr lang="ru-RU" b="1" baseline="0" dirty="0" smtClean="0"/>
              <a:t> </a:t>
            </a:r>
            <a:r>
              <a:rPr lang="ru-RU" b="1" dirty="0" smtClean="0"/>
              <a:t> Иркутской области население за те же 20 лет сократилось на 23%! Спрашивается, почему? Вопрос, конечно, риторический. </a:t>
            </a:r>
          </a:p>
          <a:p>
            <a:r>
              <a:rPr lang="ru-RU" b="1" dirty="0" smtClean="0"/>
              <a:t>Конечно,</a:t>
            </a:r>
            <a:r>
              <a:rPr lang="ru-RU" b="1" baseline="0" dirty="0" smtClean="0"/>
              <a:t> сработала программа переселения из северных территорий в южные под предлогом перенаселения Севера. Но есть и другие причины. </a:t>
            </a:r>
          </a:p>
          <a:p>
            <a:r>
              <a:rPr lang="ru-RU" b="1" baseline="0" dirty="0" smtClean="0"/>
              <a:t>Предлагаю для этого оценить ещё две тенденции: в сфере здоровья и заработной платы.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8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этом и следующем слайде вам предлагается сравнить заболеваемость населения в сравнении: заболеваемость</a:t>
            </a:r>
            <a:r>
              <a:rPr lang="ru-RU" b="1" baseline="0" dirty="0" smtClean="0"/>
              <a:t> всего </a:t>
            </a:r>
            <a:r>
              <a:rPr lang="ru-RU" b="1" dirty="0" smtClean="0"/>
              <a:t>населения</a:t>
            </a:r>
            <a:r>
              <a:rPr lang="ru-RU" b="1" baseline="0" dirty="0" smtClean="0"/>
              <a:t> России, населения в районах Севера России, в районах Севера Иркутской области и Красноярского края.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К большому сожалению, в отношении нашего региона по приведённому</a:t>
            </a:r>
            <a:r>
              <a:rPr lang="ru-RU" b="1" baseline="0" dirty="0" smtClean="0"/>
              <a:t> перечню заболеваний</a:t>
            </a:r>
            <a:r>
              <a:rPr lang="ru-RU" b="1" dirty="0" smtClean="0"/>
              <a:t> можно констатировать нелицеприятный факт: мы в четырех из шести видов заболеваний впереди планеты всей!  Отсюда наши претензии к организации здравоохранения, к кадровому его обеспечению, проведению диспансеризации и периодических медицинских осмотров. </a:t>
            </a:r>
          </a:p>
          <a:p>
            <a:r>
              <a:rPr lang="ru-RU" b="1" dirty="0" smtClean="0"/>
              <a:t>Общая наблюдаемая тенденция для Иркутской области – ухудшение состояния здоровья от года к году. 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8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Приведу данные ещё по одному немаловажному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нас классу болезней только по одному 2019 году-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Травмы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отравления и некоторые другие последствия воздействия внешних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причин:</a:t>
            </a:r>
            <a:endParaRPr lang="ru-R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i="0" strike="sngStrike" dirty="0" smtClean="0"/>
              <a:t>(КС</a:t>
            </a:r>
            <a:r>
              <a:rPr lang="ru-RU" b="1" i="0" strike="sngStrike" dirty="0"/>
              <a:t>+ местности – 95,7</a:t>
            </a:r>
          </a:p>
          <a:p>
            <a:r>
              <a:rPr lang="ru-RU" b="1" i="0" strike="sngStrike" dirty="0"/>
              <a:t>КС+местности ИО – 106,0</a:t>
            </a:r>
          </a:p>
          <a:p>
            <a:r>
              <a:rPr lang="ru-RU" b="1" i="0" strike="sngStrike" dirty="0"/>
              <a:t>КС+</a:t>
            </a:r>
            <a:r>
              <a:rPr lang="ru-RU" b="1" i="0" strike="sngStrike" baseline="0" dirty="0"/>
              <a:t> местности Красноярский край – 94,9</a:t>
            </a:r>
          </a:p>
          <a:p>
            <a:r>
              <a:rPr lang="ru-RU" b="1" i="0" strike="sngStrike" baseline="0" dirty="0"/>
              <a:t>Россия – </a:t>
            </a:r>
            <a:r>
              <a:rPr lang="ru-RU" b="1" i="0" strike="sngStrike" baseline="0" dirty="0" smtClean="0"/>
              <a:t>90,4.)</a:t>
            </a:r>
          </a:p>
          <a:p>
            <a:r>
              <a:rPr lang="ru-RU" b="1" i="0" baseline="0" dirty="0" smtClean="0"/>
              <a:t>Северяне Иркутской области чаще травмируются, чем граждане страны (опережаем Россию почти на 15,5%), чем граждане Севера России – на 10%, чем граждане Севера Красноярского края – на 11%.</a:t>
            </a:r>
          </a:p>
          <a:p>
            <a:endParaRPr lang="ru-RU" b="1" i="0" baseline="0" dirty="0" smtClean="0"/>
          </a:p>
          <a:p>
            <a:endParaRPr lang="ru-RU" b="1" i="0" baseline="0" dirty="0" smtClean="0"/>
          </a:p>
          <a:p>
            <a:endParaRPr lang="ru-RU" b="1" i="0" baseline="0" dirty="0" smtClean="0"/>
          </a:p>
          <a:p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2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Наконец,</a:t>
            </a:r>
            <a:r>
              <a:rPr lang="ru-RU" dirty="0" smtClean="0"/>
              <a:t> </a:t>
            </a:r>
            <a:r>
              <a:rPr lang="ru-RU" b="1" dirty="0" smtClean="0"/>
              <a:t>не могу не остановиться на среднемесячной начисленной заработной плате работников на Севере. </a:t>
            </a:r>
          </a:p>
          <a:p>
            <a:r>
              <a:rPr lang="ru-RU" b="1" dirty="0" smtClean="0"/>
              <a:t>Красным цветом на слайде отображаются данные по северным территориям страны в целом.  Синим цветом – данные</a:t>
            </a:r>
            <a:r>
              <a:rPr lang="ru-RU" b="1" baseline="0" dirty="0" smtClean="0"/>
              <a:t> по Северу  Красноярского края. Ниже всех – данные по Иркутской области. </a:t>
            </a:r>
          </a:p>
          <a:p>
            <a:r>
              <a:rPr lang="ru-RU" b="1" baseline="0" dirty="0" smtClean="0"/>
              <a:t>В докладе  упоминалось, что средняя заработная плата в северных территориях Иркутской области отличается от средней по области не так значимо, как должно быть. Среднемесячная номинальная начисленная заработная плата работников организаций в северных территориях в 2019 году была больше региональной всего на 13 464 руб. </a:t>
            </a:r>
          </a:p>
          <a:p>
            <a:r>
              <a:rPr lang="ru-RU" b="1" baseline="0" dirty="0" smtClean="0"/>
              <a:t>Таким образом, наблюдается тенденция снижения эффективности компенсирующих выплат в северных регионах, уровень северной заработной платы сближается со среднероссийской.</a:t>
            </a:r>
          </a:p>
          <a:p>
            <a:r>
              <a:rPr lang="ru-RU" b="1" baseline="0" dirty="0" smtClean="0"/>
              <a:t>Проблема заключения Регионального соглашения по минимальной заработной плате остаётся для нас важной и острой, о чём также говорилось в докладе.  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8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Возвращаюсь к Северной конференции. Это важная для нас площадка для постановки</a:t>
            </a:r>
            <a:r>
              <a:rPr lang="ru-RU" b="1" baseline="0" dirty="0" smtClean="0"/>
              <a:t> проблем и поиска решения совместно с другими регионами, федеральными  органами исполнительной власти.</a:t>
            </a:r>
          </a:p>
          <a:p>
            <a:r>
              <a:rPr lang="ru-RU" b="1" baseline="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4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Перед вами перечень проблем, вынесенных Иркутским Профобъединением для обсуждения на конференции в текущем году. О них сказано в докладе, они отражены на слайдах. Но остановлюсь сейчас только на одной – выравнивающие коэффициенты к заработной плате – быть или не быть с 1 июля </a:t>
            </a:r>
            <a:r>
              <a:rPr lang="ru-RU" b="1" smtClean="0"/>
              <a:t>2022 года.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0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8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Немалое количество лет вопросы защиты социально-экономических прав работников в районах Крайнего Севера и приравненных к ним местностей включены в повестку профсоюзов области и страны в целом. Проблем много, решаются они трудно, для достижения цели требуется немало времени. Поиск решений происходит на самых разных площадках, в том числе  на региональных, но преимущественно на федеральных, что понятно и очевидно.  </a:t>
            </a:r>
            <a:endParaRPr lang="ru-RU" b="1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Принятые за последние два года нормативно-правовые акты на федеральном уровне о развитии Арктической зоны и учреждение Государственной комиссии по вопросам развития Арктики свидетельствуют о понимании того, что за освоением Севера стоит будущее России, подъём экономики всей страны.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экономической основы для развития и улучшения качества жизни в Арктической зоне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нельзя не приветствовать.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с нашей точки зрения, сегодня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должного внимания остаётся качество жизни людей в приарктических северных зонах. 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Предлагаю обратиться к картам для уточнения представления о Севере России.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8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вами карта районов Крайнего Севера и приравненных к ним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местностей.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Напомню, что в Советском Союзе Перечень районов Крайнего Севера и приравненных к ним местностей  был утверждён постановлением Советом министров СССР от 10 ноября 1967 года № 1029. Затем в него вносились изменения и дополнения вплоть до 27 февраля 2018 года.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объявленной «регуляторной гильотиной» названное постановление могло быть актуальным до 1 июля 2022 года.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этой неделе были изданы два важных документа. Прежде всего речь идёт об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Указе Президента России от 12 ноября № 651 о внесении изменения в стратегию развития Арктической зоны Российской Федерации. Указом были признаны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утратившими силу принятые в период с 1992 по 1996 годы указы Президента России в целом или отдельные их пункты. Надо сказать, Указ заставил поволноваться всех работающих на Севере. 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Зная, что проекты Указа и постановления Правительства России с перечнем  районов Крайнего Севера и приравненных к ним местностей рассматривались на Российской трёхсторонней комиссии 25 июня текущего года в одном пакете и были поддержаны сторонами социального партнёрства, мы тоже немного занервничали, но понимали, что надо дождаться постановления.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Наконец, спустя 5 дней, вчера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второй половине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дня на сайте Правительства РФ было опубликовано постановление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Правительства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РФ от 16 ноября № 1946 об утверждении перечня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районов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Крайнего Севера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местностей,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приравненных к ним. И Указ и постановление вступают в силу  с 1 января 2022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года. 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отношении Иркутской области принципиальных изменений в Перечне не произошло: территории те же, названия их приведены в соответствии с названиями муниципальных образований.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Итак,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субъекта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Федерации,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отнесены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категории «районы Крайнего Севера и приравненные к ним местности» по наличию общеизвестных признаков: неблагоприятный и суровый климат, распространение вечной мерзлоты, большая удаленность от основных экономических и культурных центров, высокие транспортные издержки, удорожание производства и строительства, высокая стоимость жизни, экологическая уязвимость территории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5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Из всей северной территории страны 4% приходится на долю Иркутской области, это почти 62% общей площади региона На столь обширной территории сосредоточено немногим более пятой части населения Иркутской области. Статус района Крайнего Севера имеет только один административный район – Катангский. Городские округа</a:t>
            </a:r>
            <a:r>
              <a:rPr lang="ru-RU" b="1" baseline="0" dirty="0" smtClean="0"/>
              <a:t> Усть-Илимск и Братск, Бодайбинский, Братский, </a:t>
            </a:r>
            <a:r>
              <a:rPr lang="ru-RU" b="1" dirty="0" smtClean="0"/>
              <a:t>Казачинско-Ленский, Киренский, Мамско-Чуйский, Нижнеилимский, Усть-Илимский и Усть-</a:t>
            </a:r>
            <a:r>
              <a:rPr lang="ru-RU" b="1" dirty="0" err="1" smtClean="0"/>
              <a:t>Кутский</a:t>
            </a:r>
            <a:r>
              <a:rPr lang="ru-RU" b="1" dirty="0" smtClean="0"/>
              <a:t> муниципальные районы включены</a:t>
            </a:r>
            <a:r>
              <a:rPr lang="ru-RU" b="1" baseline="0" dirty="0" smtClean="0"/>
              <a:t> в перечень как местности, приравненные к районам Крайнего Севра.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напряжением ждем постановления Правительства России об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установлении районных коэффициентов и северных надбавок. Под вопросом для нас выравнивающие коэффициенты или, как мы привыкли говорить, «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ножиковские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1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На этой карте отображена Арктическая зона Российской Федерации. </a:t>
            </a:r>
            <a:endParaRPr lang="ru-RU" b="1" dirty="0" smtClean="0"/>
          </a:p>
          <a:p>
            <a:r>
              <a:rPr lang="ru-RU" b="1" dirty="0" smtClean="0"/>
              <a:t>Арктика </a:t>
            </a:r>
            <a:r>
              <a:rPr lang="ru-RU" b="1" dirty="0" smtClean="0"/>
              <a:t>занимает 18% всей территории России. Арктика – это 11% национального дохода и 22% объема общероссийского экспорта.</a:t>
            </a:r>
            <a:r>
              <a:rPr lang="ru-RU" b="1" baseline="0" dirty="0" smtClean="0"/>
              <a:t> </a:t>
            </a:r>
          </a:p>
          <a:p>
            <a:r>
              <a:rPr lang="ru-RU" b="1" baseline="0" dirty="0" smtClean="0"/>
              <a:t>Доля Арктики в производстве  алмазов составляет 97%, никеля и кобальта - по 90%, газа - 80%, нефти и меди - по 60%.  Не правда ли, впечатляет?!</a:t>
            </a:r>
          </a:p>
          <a:p>
            <a:r>
              <a:rPr lang="ru-RU" b="1" baseline="0" dirty="0" smtClean="0"/>
              <a:t>Очевидно, что арктические регионы развиваются в опережающем режиме по сравнению с приарктическими. В них создаются благоприятные условия для бизнеса, развития социальной сферы и транспорта, что отражено в Стратегии развития Арктической зоны Российской Федерации и обеспечения национальной безопасности на период до 2035 года. Стратегия утверждена Указом Президента Российской Федерации 26 октября 2020 года, номер указа 645.  Профсоюзы добиваются повышения внимания со стороны государства  не только к Арктике, но и к иным территориям Севера. Нас волнует социально-экономическое положение работников приарктических зон, в том числе местностей, приравненных к районам Крайнего Севера.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6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Федерация Независимых Профсоюзов России активно действует на площадках Государственной Думы, Министерства труда и занятости РФ, Российской трёхсторонней комиссии по регулированию социально-трудовых</a:t>
            </a:r>
            <a:r>
              <a:rPr lang="ru-RU" b="1" baseline="0" dirty="0" smtClean="0"/>
              <a:t> отношений и на иных площадках, нередко принуждая Правительство России и исполнительные органы власти, законодательную власть обсуждать проблемы социально-экономического развития Севера в целом. Мы солидарны с федерацией, ставим перед ней проблемы, волнующие Иркутскую область, совместно продвигаем их решение. Известно, капля камень точит. Надеемся, что в ближайшей перспективе внимание к проблемам всех северных территорий со стороны  государственной и законодательной властей будет нарастать.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9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История вопроса защиты социально-экономических прав работников Севера насчитывает столько лет, сколько существует ФНПР. Особенно активно федерация профсоюзов действовала в последние десять лет. А изменения в 2019 году в пенсионной системе ещё более активизировали</a:t>
            </a:r>
            <a:r>
              <a:rPr lang="ru-RU" b="1" baseline="0" dirty="0" smtClean="0"/>
              <a:t> действия профсоюзов. </a:t>
            </a:r>
            <a:r>
              <a:rPr lang="ru-RU" b="1" dirty="0" smtClean="0"/>
              <a:t>На этом и следующем слайде отражена история только 2021 года. </a:t>
            </a:r>
          </a:p>
          <a:p>
            <a:r>
              <a:rPr lang="ru-RU" b="1" dirty="0" smtClean="0"/>
              <a:t>В апреле 2021 г. постоянная комиссия Генсовета ФНПР по «северным вопросам» на заседании Исполкома ФНПР  обосновала необходимость рассмотрения  на очередном заседании Генсовета отдельного вопроса, посвященного текущему социально-экономическому положению работников на Севере. </a:t>
            </a:r>
          </a:p>
          <a:p>
            <a:r>
              <a:rPr lang="ru-RU" b="1" dirty="0" smtClean="0"/>
              <a:t>Исполком в июне принял решение провести Генсовет 24 ноября, утвердил состав рабочей группы по подготовке материалов для рассмотрения.</a:t>
            </a:r>
          </a:p>
          <a:p>
            <a:r>
              <a:rPr lang="ru-RU" b="1" dirty="0" smtClean="0"/>
              <a:t>Рабочая группа провела три выездных заседания:</a:t>
            </a:r>
            <a:r>
              <a:rPr lang="ru-RU" b="1" baseline="0" dirty="0" smtClean="0"/>
              <a:t> 26 августа – в Хабаровске, 30 августа – в Ханты-Мансийске, 19 октября – в Москве (вместо Архангельска). Ею были подготовлены аналитические материалы о работе профсоюзов по обеспечению достойного уровня жизни проживающих на Севере и в Арктике.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Особая тема в истории вопроса – Северная межрегиональная</a:t>
            </a:r>
            <a:r>
              <a:rPr lang="ru-RU" b="1" baseline="0" dirty="0" smtClean="0"/>
              <a:t> конференция по актуальным вопросам социальной защиты работников с участием всех сторон социального партнёрства федерального и регионального уровней, представителей законодательной власти федерального и регионального уровней. В этом году она была седьмой по счёту, первая состоялась в 2014 году. Скорее всего, многие из вас смотрели её непосредственно в период проведения или  в форме видеозаписи, знаете её содержание и принятые ею рекомендации. Об этом немало сказано в тексте доклада. Информация о конференции размещена на сайтах ФНПР и Иркутского Профобъединения, в газетах «Солидарность»  и «Единство профсоюзов». </a:t>
            </a:r>
          </a:p>
          <a:p>
            <a:r>
              <a:rPr lang="ru-RU" b="1" baseline="0" dirty="0" smtClean="0"/>
              <a:t>Особое место в подготовке вопроса к рассмотрению на Генсовете занял круглый стол в г. Сургуте. В его работе участвовали также все стороны социального партнёрства, депутаты Государственной Думы, руководители отдельных регионов. Обсуждался вопрос пенсионного обеспечения граждан, работающих в районах Крайнего Севера и приравненных к ним местностях. Рекомендации круглого стола также выносятся на заседание Генсовета ФНПР 24 ноября 2021 г.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8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Считаю необходимым</a:t>
            </a:r>
            <a:r>
              <a:rPr lang="ru-RU" b="1" baseline="0" dirty="0" smtClean="0"/>
              <a:t> в дополнение к основному тексту доклада привести некоторые данные для раскрытия обозначенных в нём тенденций. </a:t>
            </a:r>
          </a:p>
          <a:p>
            <a:r>
              <a:rPr lang="ru-RU" b="1" baseline="0" dirty="0" smtClean="0"/>
              <a:t>Первая тенденция – уменьшение численности постоянного населения северных территорий. </a:t>
            </a:r>
          </a:p>
          <a:p>
            <a:r>
              <a:rPr lang="ru-RU" b="1" baseline="0" dirty="0" smtClean="0"/>
              <a:t>В северных территориях страны за 20 лет население уменьшилось немногим больше 10% (10,3%)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116B-A63F-4608-9A00-F85FFCF6FD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7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830E6-5265-459C-A732-5DC2827E3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FE1DA5-9541-4F70-B053-D3DC519CB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8C628-A4C6-4FE8-902C-8B4192FA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5A1BC-5A14-44BA-95E2-431FC165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71FA6-8370-46AB-B7C6-44C69E9D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6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2BC5E-B4AE-4B80-8DAA-CACD1F88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8592C9-5456-4B14-AD92-F7F6D0CEC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70AA9-F32C-4A44-BEF5-B733E9E3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69F16-E4B0-4B9E-8213-4D164D18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8AF0F-ED79-4A36-921B-99EE0787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0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15F161-93E7-420A-A8BE-7E9627CD6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BE4AAC-34EE-4213-9EB4-1C65C220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DA218-0E5A-4B9E-AD00-3A2FDBE8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5EF70-283F-49C1-B17A-C54BC542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CB716-52DA-40BA-9353-2AF06E7E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C68A5-10CB-425E-8D7F-14C42A26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FF0F8-9188-42BB-9BAB-75190A738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DDE64-DBC8-4737-8065-22F74BCC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1F689-74EE-4381-8372-6B3AD649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BC6FC-06E8-451A-8A97-45028745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6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B2F6-AF3F-4DD8-AEA0-C30C3BC1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A3195-EA22-4F4B-B22A-238A57E3A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A7917-9FCD-4D3D-90CA-5B11A512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6F0F5-B12A-4A48-A1A3-889358F1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3D308-8989-43BA-A67C-B83AF5C9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4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F50FA-7482-4D13-A827-9844739A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81223-2EDA-4B00-B750-4F9161DAA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ABF1F7-C2D7-4635-873A-A32AFF26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36ECB-6EFC-444C-8F88-527B3AFB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C9C8BF-D7C0-4DE8-9DD6-64538661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34F1F-23C2-407A-B9E0-0659D537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0E9E7-39FC-41B3-96D7-F43F3D79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74DD31-5A5F-4043-B71B-26FE9B8B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741571-223E-4D44-B079-437B67D7E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D526C6-4662-4028-B9B9-030750422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6C2A2C-1543-42DB-BFA1-7210BA4CC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2D372-8670-4791-A409-0AE085CD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DF50D-C616-4154-A5E4-58FEC0C7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E4BF78-C2DC-4FFC-941A-8FBB4ABD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35C1-DFEC-46BC-8DF2-4910CB58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48C6C4-93AD-4FE7-88D2-C685653F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D55CF9-D9CE-40ED-9BCD-5DC81F39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F603A-1C85-4BDF-8AAD-7EA46A2A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0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FA8DB8-A240-43F5-A9E9-8B52037F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08A8D2-E864-4D54-9B59-06D778E7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10756E-7AFC-49FD-8248-792A8982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6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0E052-EE1C-47B6-9C2D-DD334E29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6BF18E-3134-44D7-BCDC-88F3BD91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4DCBEC-87A5-4D5C-917B-7246A1D7B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8CB5EF-A04D-4B12-9C75-C65DA5ED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FF970-1BED-4B69-AC12-B3F69F86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26CA0B-5C01-4056-B924-921653A2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8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81DF2-4D02-4CC8-A0C7-785E79D8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E112E9-34B6-471A-B1F7-564FA197B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2A04B9-4542-415D-A675-9DE3ED614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A2BA3-7EE8-4E8F-A3C3-A745966A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A8C23-91D5-41CF-89F4-15D8585B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E718C-7BCD-4809-B2DA-5F5782FD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A45DF-75BA-487D-B4EC-80F4379D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C4D8EB-FEAF-465A-A821-DEBB8FAED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DBA55-CF3C-4028-9FF3-68DF3DE6A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1FA5-FBF1-4612-8FBF-0DC43FFDE3F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2011A-BCE6-4353-8071-438069EB0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FBFDC2-8F74-4EA3-B91D-60A234E11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3D0E8-D8ED-4BFC-85CA-454BB7780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672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6536B-17AB-414C-8316-912CCA902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23" y="2897024"/>
            <a:ext cx="11169354" cy="3520868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действиях профсоюзов по защите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социально-экономических прав работников районов Крайнего Севера и приравненных к ним местностей Иркутской области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ноября 2021 г.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28802-9EDA-429E-8650-0D4A151C37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76" y="297439"/>
            <a:ext cx="2389555" cy="23895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mpd="thickThin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749532"/>
              </p:ext>
            </p:extLst>
          </p:nvPr>
        </p:nvGraphicFramePr>
        <p:xfrm>
          <a:off x="838200" y="1825625"/>
          <a:ext cx="11160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Оценка численности постоянного населения северных территорий ИО </a:t>
            </a:r>
            <a:endParaRPr lang="ru-RU" sz="2800" b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9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1050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Заболеваемость по основным классам болезней (на 1000 чел.) </a:t>
            </a:r>
            <a:endParaRPr lang="ru-RU" sz="2800" b="1" dirty="0">
              <a:ln w="0"/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02474"/>
              </p:ext>
            </p:extLst>
          </p:nvPr>
        </p:nvGraphicFramePr>
        <p:xfrm>
          <a:off x="156115" y="781057"/>
          <a:ext cx="11942960" cy="5831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6228">
                  <a:extLst>
                    <a:ext uri="{9D8B030D-6E8A-4147-A177-3AD203B41FA5}">
                      <a16:colId xmlns:a16="http://schemas.microsoft.com/office/drawing/2014/main" val="111243981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3701825771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1032403790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3687816199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4196013578"/>
                    </a:ext>
                  </a:extLst>
                </a:gridCol>
              </a:tblGrid>
              <a:tr h="37889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235910"/>
                  </a:ext>
                </a:extLst>
              </a:tr>
              <a:tr h="3624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инфекционные и паразитарные болезни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88112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51138878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ИО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87895314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Красноярский край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1609805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92130282"/>
                  </a:ext>
                </a:extLst>
              </a:tr>
              <a:tr h="3624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системы, расстройства питания и нарушение обмена веществ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31928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6896896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ИО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9166864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Красноярский край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2144206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92328993"/>
                  </a:ext>
                </a:extLst>
              </a:tr>
              <a:tr h="3624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89803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42651094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ИО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4182341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Красноярский край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4099418"/>
                  </a:ext>
                </a:extLst>
              </a:tr>
              <a:tr h="378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0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1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1050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Заболеваемость по основным классам болезней (на 1000 чел.) </a:t>
            </a:r>
            <a:endParaRPr lang="ru-RU" sz="2800" b="1" dirty="0">
              <a:ln w="0"/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42128"/>
              </p:ext>
            </p:extLst>
          </p:nvPr>
        </p:nvGraphicFramePr>
        <p:xfrm>
          <a:off x="156115" y="781057"/>
          <a:ext cx="11942960" cy="5831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6228">
                  <a:extLst>
                    <a:ext uri="{9D8B030D-6E8A-4147-A177-3AD203B41FA5}">
                      <a16:colId xmlns:a16="http://schemas.microsoft.com/office/drawing/2014/main" val="111243981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3701825771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1032403790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3687816199"/>
                    </a:ext>
                  </a:extLst>
                </a:gridCol>
                <a:gridCol w="1834183">
                  <a:extLst>
                    <a:ext uri="{9D8B030D-6E8A-4147-A177-3AD203B41FA5}">
                      <a16:colId xmlns:a16="http://schemas.microsoft.com/office/drawing/2014/main" val="4196013578"/>
                    </a:ext>
                  </a:extLst>
                </a:gridCol>
              </a:tblGrid>
              <a:tr h="37889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235910"/>
                  </a:ext>
                </a:extLst>
              </a:tr>
              <a:tr h="3624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88112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51138878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ИО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87895314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Красноярский край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1609805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92130282"/>
                  </a:ext>
                </a:extLst>
              </a:tr>
              <a:tr h="3624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</a:t>
                      </a:r>
                      <a:r>
                        <a:rPr lang="ru-RU" sz="18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подкожной клетчатки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31928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6896896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ИО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9166864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Красноярский край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2144206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92328993"/>
                  </a:ext>
                </a:extLst>
              </a:tr>
              <a:tr h="3624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89803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42651094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ИО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4182341"/>
                  </a:ext>
                </a:extLst>
              </a:tr>
              <a:tr h="36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КС+местности Красноярский край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4099418"/>
                  </a:ext>
                </a:extLst>
              </a:tr>
              <a:tr h="378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0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72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E1EF74D-36A2-4C88-8A47-5DF130AD8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96706"/>
              </p:ext>
            </p:extLst>
          </p:nvPr>
        </p:nvGraphicFramePr>
        <p:xfrm>
          <a:off x="85725" y="1011238"/>
          <a:ext cx="11996738" cy="584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1B2662-49BB-4585-AC32-A444C3CA7D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418CA59-FCB6-4AD6-8A65-882C9DF8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075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Среднемесячная номинальная начисленная заработная плата работников организаций </a:t>
            </a:r>
            <a:r>
              <a:rPr lang="ru-RU" sz="1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(без малого предпринимательства), </a:t>
            </a:r>
            <a:r>
              <a:rPr 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рублей</a:t>
            </a:r>
            <a:endParaRPr lang="ru-RU" sz="2400" b="1" i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fpspb.com/images/stories/news_2021/october/VII-Severnaya-mezhregionalnaya-konferentsiya-maket-ban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2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mpd="thickThin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4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1933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Актуальные проблемы </a:t>
            </a:r>
            <a:endParaRPr lang="ru-RU" sz="3200" b="1" dirty="0">
              <a:ln w="0"/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104604"/>
              </p:ext>
            </p:extLst>
          </p:nvPr>
        </p:nvGraphicFramePr>
        <p:xfrm>
          <a:off x="750498" y="1315092"/>
          <a:ext cx="10981427" cy="505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0635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7EF0B-0428-4739-893A-9EF9CCC6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3029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выравнивающих коэффициентов с 1 июля 2022 года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870" y="2446124"/>
            <a:ext cx="5496674" cy="179797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6544" y="1825624"/>
            <a:ext cx="5487256" cy="4554627"/>
          </a:xfrm>
          <a:ln w="2222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</a:rPr>
              <a:t>Постановление главы администрации Иркутской области от 28 января 1993 года N 9 «О выравнивании районного коэффициента к заработной плате на территории Иркутской области»</a:t>
            </a:r>
          </a:p>
          <a:p>
            <a:pPr marL="0" indent="0" algn="ctr">
              <a:buNone/>
            </a:pPr>
            <a:endParaRPr lang="ru-RU" b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</a:rPr>
              <a:t> 1. С 1 января 1993 года установить </a:t>
            </a:r>
            <a:r>
              <a:rPr lang="ru-RU" dirty="0" err="1">
                <a:latin typeface="Arial" panose="020B0604020202020204" pitchFamily="34" charset="0"/>
              </a:rPr>
              <a:t>выравнив</a:t>
            </a:r>
            <a:r>
              <a:rPr lang="ru-RU" dirty="0">
                <a:latin typeface="Arial" panose="020B0604020202020204" pitchFamily="34" charset="0"/>
              </a:rPr>
              <a:t> единый районный коэффициент к заработной плате рабочих и служащих в размере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hlinkClick r:id="rId3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</a:rPr>
              <a:t>  1,6 - на территории г. Усть-Илимска, Усть-Илимского и </a:t>
            </a:r>
            <a:r>
              <a:rPr lang="ru-RU" dirty="0" err="1">
                <a:latin typeface="Arial" panose="020B0604020202020204" pitchFamily="34" charset="0"/>
              </a:rPr>
              <a:t>Нижнеилимского</a:t>
            </a:r>
            <a:r>
              <a:rPr lang="ru-RU" dirty="0">
                <a:latin typeface="Arial" panose="020B0604020202020204" pitchFamily="34" charset="0"/>
              </a:rPr>
              <a:t> районов;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</a:rPr>
              <a:t>  1,4 - на территории г. Братска и Братского района;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</a:rPr>
              <a:t>  1,3 - на территории остальных городов и районов юга Иркутской области (за исключением г. Ангарска, г. Черемхово и Черемховского района, г. Тулуна и </a:t>
            </a:r>
            <a:r>
              <a:rPr lang="ru-RU" dirty="0" err="1">
                <a:latin typeface="Arial" panose="020B0604020202020204" pitchFamily="34" charset="0"/>
              </a:rPr>
              <a:t>Тулунского</a:t>
            </a:r>
            <a:r>
              <a:rPr lang="ru-RU" dirty="0">
                <a:latin typeface="Arial" panose="020B0604020202020204" pitchFamily="34" charset="0"/>
              </a:rPr>
              <a:t> района и работников ВСЖД, по которым ранее приняты решения облисполкома и постановления главы администрации).</a:t>
            </a:r>
          </a:p>
          <a:p>
            <a:pPr marL="0" indent="0" algn="ctr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Утратил силу (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14.06.2011 № 466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но применяется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9005" y="4758178"/>
            <a:ext cx="287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утратил силу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708" y="1825623"/>
            <a:ext cx="5147353" cy="4554627"/>
          </a:xfrm>
          <a:prstGeom prst="rect">
            <a:avLst/>
          </a:prstGeom>
          <a:noFill/>
          <a:ln w="22225" cmpd="thickThin">
            <a:solidFill>
              <a:schemeClr val="accent1">
                <a:shade val="50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0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22.03.2021 № 14-0/10/ФС-345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районных коэффициентов, установленных органами государственной власти субъектов РФ в соответствии с п. 13 постановления Совета Министров РСФСР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4.02. 1991 г. № 76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оснований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22.03.2021 № 14-0/10/ФС-345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ЗП работников организаций в ИО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применяться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районные коэффициенты в размере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1,30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1,20,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постановлениями Госкомтруда СССР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4.09.1964 г. № 380-П-18 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21.10.1969 г. № 421/26</a:t>
            </a:r>
          </a:p>
          <a:p>
            <a:pPr marL="0" indent="0" algn="ctr">
              <a:buNone/>
            </a:pPr>
            <a:endParaRPr lang="ru-RU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E97EF0B-0428-4739-893A-9EF9CCC6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6912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Минтруда России на обращения профсоюзов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2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3611" y="1115492"/>
            <a:ext cx="11044989" cy="4985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ВЕРХОВНЫЙ СУД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РОССИЙСКОЙ ФЕДЕРАЦИИ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Дело № 66-Г08-1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ОПРЕДЕЛЕНИЕ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г. Москва 								2 апреля 2008 г.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marL="0" lvl="0" indent="62706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«Размеры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выравнивающих</a:t>
            </a:r>
            <a:r>
              <a:rPr lang="ru-RU" altLang="ru-RU" sz="2000" dirty="0">
                <a:latin typeface="Arial" panose="020B0604020202020204" pitchFamily="34" charset="0"/>
              </a:rPr>
              <a:t> районных коэффициентов установлены в пределах действующих на территории городов и районов Иркутской области минимальных и максимальных размеров коэффициентов (1,2-1,7), которые, в свою очередь, были установлены Постановлениями Госкомтруда СССР и ВЦСПС от 5 марта 1960 года N 298/8, от 4 сентября 1964 года N 380/П-18, от 20 декабря 1967 года N 533/36, от 30 мая 1985 года N 165/12-85, Постановлением Совета Министров СССР от 10 ноября 1967 года N 1029 и др.»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	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«Выравнивающие» районные коэффициенты </a:t>
            </a:r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не являются повышенными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!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2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5F63-3001-445E-A5E9-66CE60E2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67818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Правительству РФ 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914964"/>
              </p:ext>
            </p:extLst>
          </p:nvPr>
        </p:nvGraphicFramePr>
        <p:xfrm>
          <a:off x="349321" y="1212351"/>
          <a:ext cx="11414589" cy="496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4695" y="1825625"/>
            <a:ext cx="5755105" cy="4351338"/>
          </a:xfrm>
        </p:spPr>
        <p:txBody>
          <a:bodyPr>
            <a:normAutofit fontScale="92500"/>
          </a:bodyPr>
          <a:lstStyle/>
          <a:p>
            <a:pPr marL="0" indent="44450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ФНПР и её членские организации отстаивают права работников Севера и участвуют в обсуждении проблем северян на различных площадках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Шмаков</a:t>
            </a:r>
          </a:p>
          <a:p>
            <a:pPr marL="0" indent="44450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понимают, что люди здесь живут в неравных по комфорту с европейской частью страны условиях. Тяжёлый труд и климатический фактор неблагоприятно влияют на здоровье населения, организм изнашивается быстрее и нетрудоспособность работника наступает в более ранние сроки».</a:t>
            </a:r>
          </a:p>
          <a:p>
            <a:pPr marL="0" indent="0" algn="r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fprm.ru/images/9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59" y="1825625"/>
            <a:ext cx="4808441" cy="47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2684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Северные территории – в зоне особого внимания профсоюзов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8821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5F63-3001-445E-A5E9-66CE60E2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769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«Актированные дни» при экстремальных температурах воздуха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99" y="1458930"/>
            <a:ext cx="11383766" cy="4718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законодательством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климатические условия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(скорость ветра, температура), в зависимости от которых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холоде или жаре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прекращаться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имеет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обязанность!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«актированные дни».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Наделить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органы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власти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принимать нормативные правовые акты, определяющие температурный режим и силу ветра, при которых работнику должны предоставляться перерывы для обогревания или должны прекращаться работы зимой (летом) на открытом воздухе, и возлагать на работодателя ответственность за принятие соответствующего локального нормативного акта (распоряжения).</a:t>
            </a:r>
          </a:p>
        </p:txBody>
      </p:sp>
    </p:spTree>
    <p:extLst>
      <p:ext uri="{BB962C8B-B14F-4D97-AF65-F5344CB8AC3E}">
        <p14:creationId xmlns:p14="http://schemas.microsoft.com/office/powerpoint/2010/main" val="325493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99" y="1458930"/>
            <a:ext cx="11383766" cy="4718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открытом воздухе: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микроклимат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оценивается при проведении СОУТ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прав работника на здоровые и безопасные условия труда!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Необходимо!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методику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СОУТ при оценке условий работы на открытом воздухе при аномально низких и высоких температурах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75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Микроклимат на открытом воздухе в СОУТ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722704" y="2185452"/>
            <a:ext cx="236307" cy="280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363054" y="3170862"/>
            <a:ext cx="7150815" cy="516276"/>
          </a:xfrm>
          <a:prstGeom prst="downArrowCallout">
            <a:avLst>
              <a:gd name="adj1" fmla="val 2102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5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53" y="1232899"/>
            <a:ext cx="10778447" cy="4944064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северян на охрану здоровья и медицинскую помощь может и должно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(без каких-либо ограничений) реализовываться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обязательных предварительных и периодических медосмотрах для всех без исключения работников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Крайнего Севера и приравненных к ним местностей в случае заключения трудового договора на неопределенный срок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75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осмотры для всех работников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mpd="sng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5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53" y="1654139"/>
            <a:ext cx="10778447" cy="45228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молодежи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получение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размере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процентной надбавки к заработной плате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года работы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районах Крайнего Севера и приравненных к ним местностей может стать одним из механизмов возвращения и закрепления молодёжи на севере с перспективой, в том числе, улучшения в этих районах демографической ситуации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75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надбавка молодым специалистам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mpd="sng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5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D1E9-3169-46D5-A116-FCBB5E710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за 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F57AD-9380-46CB-BC8D-DD09F746B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«Иркутское областное объединение организаций профсоюзов»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cmpd="sng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9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 cmpd="thickThin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81953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64" y="946484"/>
            <a:ext cx="6626894" cy="4831338"/>
          </a:xfrm>
        </p:spPr>
      </p:pic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129" y="946484"/>
            <a:ext cx="5873104" cy="523047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4252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47625"/>
            <a:ext cx="11560791" cy="6762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mpd="thickThin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9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349" y="1825625"/>
            <a:ext cx="6033651" cy="361264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15001" cy="4351338"/>
          </a:xfrm>
        </p:spPr>
        <p:txBody>
          <a:bodyPr>
            <a:normAutofit/>
          </a:bodyPr>
          <a:lstStyle/>
          <a:p>
            <a:pPr marL="0" indent="722313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в следующие десятилетия будет прирастать Арктикой и Севером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«Всё, что происходит на северах, представляет для нас особый интерес и особую ценность. Я даже не говорю сейчас об освоении Северного морского пути. В целом в этом будущее наше, в том числе и с точки зрения добычи природных ископаемых в перспективе». 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213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Важность северных территорий признаётся всеми</a:t>
            </a:r>
            <a:endParaRPr lang="ru-RU" sz="32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408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23236"/>
              </p:ext>
            </p:extLst>
          </p:nvPr>
        </p:nvGraphicFramePr>
        <p:xfrm>
          <a:off x="204788" y="1143000"/>
          <a:ext cx="11987212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4242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ИСТОРИЯ ВОПРОСА</a:t>
            </a:r>
            <a:endParaRPr lang="ru-RU" sz="3200" b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0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009343"/>
              </p:ext>
            </p:extLst>
          </p:nvPr>
        </p:nvGraphicFramePr>
        <p:xfrm>
          <a:off x="192088" y="1335088"/>
          <a:ext cx="11815762" cy="514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8620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ИСТОРИЯ ВОПРОСА </a:t>
            </a:r>
            <a:endParaRPr lang="ru-RU" sz="32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 cmpd="thickThin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470774"/>
              </p:ext>
            </p:extLst>
          </p:nvPr>
        </p:nvGraphicFramePr>
        <p:xfrm>
          <a:off x="170656" y="1239253"/>
          <a:ext cx="11850687" cy="514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DF5606-9963-49DB-B879-9AD019D2C0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 cmpd="sng">
            <a:gradFill>
              <a:gsLst>
                <a:gs pos="0">
                  <a:srgbClr val="002060"/>
                </a:gs>
                <a:gs pos="66560">
                  <a:srgbClr val="ABC0E4"/>
                </a:gs>
                <a:gs pos="21000">
                  <a:srgbClr val="BCCDEA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accent1"/>
                </a:solidFill>
              </a:ln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4103825-436A-4A77-A682-BFEB82CD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" y="0"/>
            <a:ext cx="12184062" cy="866775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</a:rPr>
              <a:t>Оценка численности постоянного населения северных территорий РФ </a:t>
            </a:r>
            <a:endParaRPr lang="ru-RU" sz="2800" b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2807</Words>
  <Application>Microsoft Office PowerPoint</Application>
  <PresentationFormat>Широкоэкранный</PresentationFormat>
  <Paragraphs>318</Paragraphs>
  <Slides>24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О действиях профсоюзов по защите  социально-экономических прав работников районов Крайнего Севера и приравненных к ним местностей Иркутской области   18 ноября 2021 г.   </vt:lpstr>
      <vt:lpstr>Северные территории – в зоне особого внимания профсоюзов</vt:lpstr>
      <vt:lpstr>Презентация PowerPoint</vt:lpstr>
      <vt:lpstr>Презентация PowerPoint</vt:lpstr>
      <vt:lpstr>Презентация PowerPoint</vt:lpstr>
      <vt:lpstr>Важность северных территорий признаётся всеми</vt:lpstr>
      <vt:lpstr>ИСТОРИЯ ВОПРОСА</vt:lpstr>
      <vt:lpstr>ИСТОРИЯ ВОПРОСА </vt:lpstr>
      <vt:lpstr>Оценка численности постоянного населения северных территорий РФ </vt:lpstr>
      <vt:lpstr>Оценка численности постоянного населения северных территорий ИО </vt:lpstr>
      <vt:lpstr>Заболеваемость по основным классам болезней (на 1000 чел.) </vt:lpstr>
      <vt:lpstr>Заболеваемость по основным классам болезней (на 1000 чел.) </vt:lpstr>
      <vt:lpstr>Среднемесячная номинальная начисленная заработная плата работников организаций (без малого предпринимательства),  рублей</vt:lpstr>
      <vt:lpstr>Презентация PowerPoint</vt:lpstr>
      <vt:lpstr>Актуальные проблемы </vt:lpstr>
      <vt:lpstr>Применение выравнивающих коэффициентов с 1 июля 2022 года</vt:lpstr>
      <vt:lpstr>Ответы Минтруда России на обращения профсоюзов   </vt:lpstr>
      <vt:lpstr>Презентация PowerPoint</vt:lpstr>
      <vt:lpstr>К Правительству РФ </vt:lpstr>
      <vt:lpstr>«Актированные дни» при экстремальных температурах воздуха  </vt:lpstr>
      <vt:lpstr>Микроклимат на открытом воздухе в СОУТ</vt:lpstr>
      <vt:lpstr>Медицинские осмотры для всех работников</vt:lpstr>
      <vt:lpstr>Процентная надбавка молодым специалистам</vt:lpstr>
      <vt:lpstr>Благодарю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конференция, Архангельск</dc:title>
  <dc:creator>Татьяна</dc:creator>
  <cp:lastModifiedBy>Lyubov Chistyakova</cp:lastModifiedBy>
  <cp:revision>190</cp:revision>
  <cp:lastPrinted>2021-11-18T01:10:16Z</cp:lastPrinted>
  <dcterms:created xsi:type="dcterms:W3CDTF">2020-09-29T02:25:29Z</dcterms:created>
  <dcterms:modified xsi:type="dcterms:W3CDTF">2021-11-18T01:11:58Z</dcterms:modified>
</cp:coreProperties>
</file>