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2" r:id="rId1"/>
  </p:sldMasterIdLst>
  <p:notesMasterIdLst>
    <p:notesMasterId r:id="rId24"/>
  </p:notesMasterIdLst>
  <p:sldIdLst>
    <p:sldId id="263" r:id="rId2"/>
    <p:sldId id="256" r:id="rId3"/>
    <p:sldId id="268" r:id="rId4"/>
    <p:sldId id="270" r:id="rId5"/>
    <p:sldId id="264" r:id="rId6"/>
    <p:sldId id="266" r:id="rId7"/>
    <p:sldId id="265" r:id="rId8"/>
    <p:sldId id="274" r:id="rId9"/>
    <p:sldId id="267" r:id="rId10"/>
    <p:sldId id="275" r:id="rId11"/>
    <p:sldId id="279" r:id="rId12"/>
    <p:sldId id="276" r:id="rId13"/>
    <p:sldId id="277" r:id="rId14"/>
    <p:sldId id="281" r:id="rId15"/>
    <p:sldId id="290" r:id="rId16"/>
    <p:sldId id="289" r:id="rId17"/>
    <p:sldId id="283" r:id="rId18"/>
    <p:sldId id="282" r:id="rId19"/>
    <p:sldId id="292" r:id="rId20"/>
    <p:sldId id="293" r:id="rId21"/>
    <p:sldId id="291" r:id="rId22"/>
    <p:sldId id="26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2" d="100"/>
          <a:sy n="82" d="100"/>
        </p:scale>
        <p:origin x="-101" y="-355"/>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441556a9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14441556a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20</a:t>
            </a:fld>
            <a:endParaRPr lang="ru-RU"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441556a9e_0_1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14441556a9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269923"/>
            <a:ext cx="7406640" cy="1104138"/>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
        <p:nvSpPr>
          <p:cNvPr id="8" name="Овал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05980"/>
            <a:ext cx="1828800" cy="4388644"/>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05980"/>
            <a:ext cx="5562600" cy="4388644"/>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
        <p:nvSpPr>
          <p:cNvPr id="10" name="Прямоугольник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05740"/>
            <a:ext cx="7498080" cy="85725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05740"/>
            <a:ext cx="7498080" cy="85725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
        <p:nvSpPr>
          <p:cNvPr id="6" name="Прямоугольник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
        <p:nvSpPr>
          <p:cNvPr id="8" name="Прямоугольник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05979"/>
            <a:ext cx="7498080" cy="85725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ru-RU"/>
          </a:p>
        </p:txBody>
      </p:sp>
      <p:sp>
        <p:nvSpPr>
          <p:cNvPr id="10" name="Нижний колонтитул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
        <p:nvSpPr>
          <p:cNvPr id="15" name="Прямоугольник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rkobl.ru/sites/minobr/working/document/minobr/prikaz/2022/%D0%BF%D1%80%D0%B8%D0%BA%D0%B0%D0%B7%20%E2%84%96%2055-52-%D0%BC%D0%BF%D1%80%20%D0%BE%D1%82%203%20%D0%B0%D0%B2%D0%B3%D1%83%D1%81%D1%82%D0%B0%202022%20%D0%B3%D0%BE%D0%B4%D0%B0.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nsultant.ru/document/cons_doc_LAW_399495/0ee91d007a9b55c8ed37485eccb3ff2136a65058/www.profstandart.rosmintrud.r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rkobl.ru/sites/minobr/working/document/minobr/prikaz/2022/%D0%BF%D1%80%D0%B8%D0%BA%D0%B0%D0%B7%20%E2%84%96%2055-51-%D0%BC%D0%BF%D1%80%20%D0%BE%D1%82%203%20%D0%B0%D0%B2%D0%B3%D1%83%D1%81%D1%82%D0%B0%202022%20%D0%B3%D0%BE%D0%B4%D0%B0.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04088" y="1801368"/>
            <a:ext cx="7991856" cy="2852928"/>
          </a:xfrm>
        </p:spPr>
        <p:txBody>
          <a:bodyPr>
            <a:noAutofit/>
          </a:bodyPr>
          <a:lstStyle/>
          <a:p>
            <a:pPr algn="ct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solidFill>
                  <a:srgbClr val="002060"/>
                </a:solidFill>
                <a:latin typeface="Times New Roman" pitchFamily="18" charset="0"/>
                <a:cs typeface="Times New Roman" pitchFamily="18" charset="0"/>
              </a:rPr>
              <a:t>Актуальные вопросы </a:t>
            </a:r>
            <a:br>
              <a:rPr lang="ru-RU" sz="4400" dirty="0" smtClean="0">
                <a:solidFill>
                  <a:srgbClr val="002060"/>
                </a:solidFill>
                <a:latin typeface="Times New Roman" pitchFamily="18" charset="0"/>
                <a:cs typeface="Times New Roman" pitchFamily="18" charset="0"/>
              </a:rPr>
            </a:br>
            <a:r>
              <a:rPr lang="ru-RU" sz="4400" dirty="0" smtClean="0">
                <a:solidFill>
                  <a:srgbClr val="002060"/>
                </a:solidFill>
                <a:latin typeface="Times New Roman" pitchFamily="18" charset="0"/>
                <a:cs typeface="Times New Roman" pitchFamily="18" charset="0"/>
              </a:rPr>
              <a:t>защиты трудовых прав, </a:t>
            </a:r>
            <a:br>
              <a:rPr lang="ru-RU" sz="4400" dirty="0" smtClean="0">
                <a:solidFill>
                  <a:srgbClr val="002060"/>
                </a:solidFill>
                <a:latin typeface="Times New Roman" pitchFamily="18" charset="0"/>
                <a:cs typeface="Times New Roman" pitchFamily="18" charset="0"/>
              </a:rPr>
            </a:br>
            <a:r>
              <a:rPr lang="ru-RU" sz="4400" dirty="0" smtClean="0">
                <a:solidFill>
                  <a:srgbClr val="002060"/>
                </a:solidFill>
                <a:latin typeface="Times New Roman" pitchFamily="18" charset="0"/>
                <a:cs typeface="Times New Roman" pitchFamily="18" charset="0"/>
              </a:rPr>
              <a:t>социально-экономических и профессиональных интересов работников  образования.</a:t>
            </a:r>
            <a:endParaRPr lang="ru-RU" sz="4400"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a:t>
            </a:fld>
            <a:endParaRPr lang="ru-RU"/>
          </a:p>
        </p:txBody>
      </p:sp>
      <p:pic>
        <p:nvPicPr>
          <p:cNvPr id="5" name="Google Shape;112;p14"/>
          <p:cNvPicPr preferRelativeResize="0"/>
          <p:nvPr/>
        </p:nvPicPr>
        <p:blipFill>
          <a:blip r:embed="rId2">
            <a:alphaModFix/>
          </a:blip>
          <a:srcRect l="20783" t="10504" r="20330" b="23239"/>
          <a:stretch>
            <a:fillRect/>
          </a:stretch>
        </p:blipFill>
        <p:spPr>
          <a:xfrm>
            <a:off x="173736" y="146304"/>
            <a:ext cx="768096" cy="777240"/>
          </a:xfrm>
          <a:prstGeom prst="rect">
            <a:avLst/>
          </a:prstGeom>
          <a:noFill/>
          <a:ln>
            <a:noFill/>
          </a:ln>
        </p:spPr>
      </p:pic>
      <p:sp>
        <p:nvSpPr>
          <p:cNvPr id="6" name="TextBox 5"/>
          <p:cNvSpPr txBox="1"/>
          <p:nvPr/>
        </p:nvSpPr>
        <p:spPr>
          <a:xfrm>
            <a:off x="1892282" y="182880"/>
            <a:ext cx="5404630" cy="707886"/>
          </a:xfrm>
          <a:prstGeom prst="rect">
            <a:avLst/>
          </a:prstGeom>
          <a:noFill/>
        </p:spPr>
        <p:txBody>
          <a:bodyPr wrap="square" rtlCol="0">
            <a:spAutoFit/>
          </a:bodyPr>
          <a:lstStyle/>
          <a:p>
            <a:pPr algn="ctr"/>
            <a:r>
              <a:rPr lang="ru-RU" sz="2000" b="1" dirty="0" smtClean="0">
                <a:solidFill>
                  <a:srgbClr val="C00000"/>
                </a:solidFill>
                <a:latin typeface="Times New Roman" pitchFamily="18" charset="0"/>
                <a:cs typeface="Times New Roman" pitchFamily="18" charset="0"/>
              </a:rPr>
              <a:t>Ангарская городская организация </a:t>
            </a:r>
          </a:p>
          <a:p>
            <a:pPr algn="ctr"/>
            <a:r>
              <a:rPr lang="ru-RU" sz="2000" b="1" dirty="0" smtClean="0">
                <a:solidFill>
                  <a:srgbClr val="C00000"/>
                </a:solidFill>
                <a:latin typeface="Times New Roman" pitchFamily="18" charset="0"/>
                <a:cs typeface="Times New Roman" pitchFamily="18" charset="0"/>
              </a:rPr>
              <a:t>Общероссийского Профсоюза образования</a:t>
            </a:r>
            <a:endParaRPr lang="ru-RU" sz="2000" b="1" dirty="0">
              <a:solidFill>
                <a:srgbClr val="C0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10</a:t>
            </a:fld>
            <a:endParaRPr lang="ru-RU"/>
          </a:p>
        </p:txBody>
      </p:sp>
      <p:sp>
        <p:nvSpPr>
          <p:cNvPr id="5" name="Заголовок 1"/>
          <p:cNvSpPr>
            <a:spLocks noGrp="1"/>
          </p:cNvSpPr>
          <p:nvPr>
            <p:ph idx="1"/>
          </p:nvPr>
        </p:nvSpPr>
        <p:spPr>
          <a:xfrm>
            <a:off x="1014984" y="173736"/>
            <a:ext cx="7919466" cy="4828031"/>
          </a:xfrm>
        </p:spPr>
        <p:txBody>
          <a:bodyPr>
            <a:normAutofit fontScale="25000" lnSpcReduction="20000"/>
          </a:bodyPr>
          <a:lstStyle/>
          <a:p>
            <a:pPr marL="365125" indent="-7938" algn="just">
              <a:buNone/>
            </a:pPr>
            <a:r>
              <a:rPr lang="ru-RU" sz="6000" dirty="0" smtClean="0">
                <a:solidFill>
                  <a:srgbClr val="002060"/>
                </a:solidFill>
                <a:latin typeface="Times New Roman" pitchFamily="18" charset="0"/>
                <a:cs typeface="Times New Roman" pitchFamily="18" charset="0"/>
                <a:hlinkClick r:id="rId2"/>
              </a:rPr>
              <a:t>Приказ министерства образования Иркутской области от 3 августа 2022 года № 55-52-мпр</a:t>
            </a:r>
            <a:r>
              <a:rPr lang="ru-RU" sz="6000" dirty="0" smtClean="0">
                <a:solidFill>
                  <a:srgbClr val="002060"/>
                </a:solidFill>
                <a:latin typeface="Times New Roman" pitchFamily="18" charset="0"/>
                <a:cs typeface="Times New Roman" pitchFamily="18" charset="0"/>
              </a:rPr>
              <a:t> «Об утверждении административного регламента предоставления государственной услуги «Аттестация педагогических работников организаций, осуществляющих образовательную деятельность и находящихся в ведении субъекта Российской Федерации, педагогических работников муниципальных и частных организаций, осуществляющих образовательную деятельность»</a:t>
            </a:r>
          </a:p>
          <a:p>
            <a:pPr marL="365125" indent="-7938" algn="just">
              <a:buNone/>
            </a:pPr>
            <a:r>
              <a:rPr lang="ru-RU" sz="6000" dirty="0" smtClean="0">
                <a:solidFill>
                  <a:srgbClr val="002060"/>
                </a:solidFill>
                <a:latin typeface="Times New Roman" pitchFamily="18" charset="0"/>
                <a:cs typeface="Times New Roman" pitchFamily="18" charset="0"/>
              </a:rPr>
              <a:t>Проект приказа « О внесении изменений в Регламент работы аттестационной комиссии Иркутской области», в т.ч., оценочные процедуры (критерии).</a:t>
            </a:r>
          </a:p>
          <a:p>
            <a:pPr marL="365125" indent="-7938" algn="just">
              <a:buNone/>
            </a:pPr>
            <a:endParaRPr lang="ru-RU" sz="6000" dirty="0" smtClean="0">
              <a:solidFill>
                <a:srgbClr val="002060"/>
              </a:solidFill>
              <a:latin typeface="Times New Roman" pitchFamily="18" charset="0"/>
              <a:cs typeface="Times New Roman" pitchFamily="18" charset="0"/>
            </a:endParaRPr>
          </a:p>
          <a:p>
            <a:pPr marL="365125" indent="-7938" algn="just">
              <a:buNone/>
            </a:pPr>
            <a:endParaRPr lang="ru-RU" sz="6000" dirty="0" smtClean="0">
              <a:latin typeface="Times New Roman" pitchFamily="18" charset="0"/>
              <a:cs typeface="Times New Roman" pitchFamily="18" charset="0"/>
            </a:endParaRPr>
          </a:p>
          <a:p>
            <a:pPr algn="ctr">
              <a:buNone/>
            </a:pPr>
            <a:r>
              <a:rPr lang="ru-RU" sz="6000" b="1" u="sng" dirty="0" smtClean="0">
                <a:solidFill>
                  <a:srgbClr val="C00000"/>
                </a:solidFill>
                <a:latin typeface="Times New Roman" pitchFamily="18" charset="0"/>
                <a:cs typeface="Times New Roman" pitchFamily="18" charset="0"/>
              </a:rPr>
              <a:t>В проект приказа «О внесении изменений в Регламент работы  аттестационной комиссии Иркутской области»  учтены предложения Профсоюза</a:t>
            </a:r>
          </a:p>
          <a:p>
            <a:pPr algn="ctr">
              <a:buNone/>
            </a:pPr>
            <a:endParaRPr lang="ru-RU" sz="6000" dirty="0" smtClean="0">
              <a:solidFill>
                <a:srgbClr val="C00000"/>
              </a:solidFill>
              <a:latin typeface="Times New Roman" pitchFamily="18" charset="0"/>
              <a:cs typeface="Times New Roman" pitchFamily="18" charset="0"/>
            </a:endParaRPr>
          </a:p>
          <a:p>
            <a:pPr algn="just"/>
            <a:r>
              <a:rPr lang="ru-RU" sz="6000" b="1" dirty="0" smtClean="0">
                <a:solidFill>
                  <a:srgbClr val="002060"/>
                </a:solidFill>
                <a:latin typeface="Times New Roman" pitchFamily="18" charset="0"/>
                <a:cs typeface="Times New Roman" pitchFamily="18" charset="0"/>
              </a:rPr>
              <a:t>По информации: </a:t>
            </a:r>
            <a:r>
              <a:rPr lang="ru-RU" sz="6000" dirty="0" smtClean="0">
                <a:solidFill>
                  <a:srgbClr val="002060"/>
                </a:solidFill>
                <a:latin typeface="Times New Roman" pitchFamily="18" charset="0"/>
                <a:cs typeface="Times New Roman" pitchFamily="18" charset="0"/>
              </a:rPr>
              <a:t>разрабатывается новый порядок, предполагается обновление  системы квалификационных категорий, в т.ч., «Педагог-методист» и «Педагог-наставник». Напомню, с 1 сентября по 30 декабря 2021 года проведен первый этап </a:t>
            </a:r>
            <a:r>
              <a:rPr lang="ru-RU" sz="6000" dirty="0" err="1" smtClean="0">
                <a:solidFill>
                  <a:srgbClr val="002060"/>
                </a:solidFill>
                <a:latin typeface="Times New Roman" pitchFamily="18" charset="0"/>
                <a:cs typeface="Times New Roman" pitchFamily="18" charset="0"/>
              </a:rPr>
              <a:t>пилотной</a:t>
            </a:r>
            <a:r>
              <a:rPr lang="ru-RU" sz="6000" dirty="0" smtClean="0">
                <a:solidFill>
                  <a:srgbClr val="002060"/>
                </a:solidFill>
                <a:latin typeface="Times New Roman" pitchFamily="18" charset="0"/>
                <a:cs typeface="Times New Roman" pitchFamily="18" charset="0"/>
              </a:rPr>
              <a:t> апробации в 13 субъектах РФ из 8 федеральных округов. В ноябре 2021 года проведено общественно-профессиональное обсуждение результатов первого этапа </a:t>
            </a:r>
            <a:r>
              <a:rPr lang="ru-RU" sz="6000" dirty="0" err="1" smtClean="0">
                <a:solidFill>
                  <a:srgbClr val="002060"/>
                </a:solidFill>
                <a:latin typeface="Times New Roman" pitchFamily="18" charset="0"/>
                <a:cs typeface="Times New Roman" pitchFamily="18" charset="0"/>
              </a:rPr>
              <a:t>пилотной</a:t>
            </a:r>
            <a:r>
              <a:rPr lang="ru-RU" sz="6000" dirty="0" smtClean="0">
                <a:solidFill>
                  <a:srgbClr val="002060"/>
                </a:solidFill>
                <a:latin typeface="Times New Roman" pitchFamily="18" charset="0"/>
                <a:cs typeface="Times New Roman" pitchFamily="18" charset="0"/>
              </a:rPr>
              <a:t> апробации; с января по июнь 2022 г. проведен второй этап </a:t>
            </a:r>
            <a:r>
              <a:rPr lang="ru-RU" sz="6000" dirty="0" err="1" smtClean="0">
                <a:solidFill>
                  <a:srgbClr val="002060"/>
                </a:solidFill>
                <a:latin typeface="Times New Roman" pitchFamily="18" charset="0"/>
                <a:cs typeface="Times New Roman" pitchFamily="18" charset="0"/>
              </a:rPr>
              <a:t>пилотной</a:t>
            </a:r>
            <a:r>
              <a:rPr lang="ru-RU" sz="6000" dirty="0" smtClean="0">
                <a:solidFill>
                  <a:srgbClr val="002060"/>
                </a:solidFill>
                <a:latin typeface="Times New Roman" pitchFamily="18" charset="0"/>
                <a:cs typeface="Times New Roman" pitchFamily="18" charset="0"/>
              </a:rPr>
              <a:t> апробации. В декабре 2022 года планируется завершить эту работу утверждением нового Порядка проведения аттестации педагогических работников организаций, осуществляющих образовательную деятельность.</a:t>
            </a:r>
          </a:p>
          <a:p>
            <a:pPr>
              <a:buNone/>
            </a:pPr>
            <a:endParaRPr lang="ru-RU" dirty="0"/>
          </a:p>
        </p:txBody>
      </p:sp>
      <p:pic>
        <p:nvPicPr>
          <p:cNvPr id="6" name="Google Shape;112;p14"/>
          <p:cNvPicPr preferRelativeResize="0"/>
          <p:nvPr/>
        </p:nvPicPr>
        <p:blipFill>
          <a:blip r:embed="rId3">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95528" y="173736"/>
            <a:ext cx="8138160" cy="4791456"/>
          </a:xfrm>
        </p:spPr>
        <p:txBody>
          <a:bodyPr>
            <a:normAutofit fontScale="47500" lnSpcReduction="20000"/>
          </a:bodyPr>
          <a:lstStyle/>
          <a:p>
            <a:pPr algn="ctr">
              <a:buNone/>
            </a:pPr>
            <a:r>
              <a:rPr lang="ru-RU" sz="5100" b="1" dirty="0" smtClean="0">
                <a:solidFill>
                  <a:srgbClr val="C00000"/>
                </a:solidFill>
                <a:latin typeface="Times New Roman" pitchFamily="18" charset="0"/>
                <a:cs typeface="Times New Roman" pitchFamily="18" charset="0"/>
              </a:rPr>
              <a:t>Наставничество:</a:t>
            </a:r>
          </a:p>
          <a:p>
            <a:pPr algn="just"/>
            <a:r>
              <a:rPr lang="ru-RU" sz="4200" b="1" dirty="0" smtClean="0">
                <a:solidFill>
                  <a:srgbClr val="002060"/>
                </a:solidFill>
                <a:latin typeface="Times New Roman" pitchFamily="18" charset="0"/>
                <a:cs typeface="Times New Roman" pitchFamily="18" charset="0"/>
              </a:rPr>
              <a:t>Общероссийский Профсоюз образования: </a:t>
            </a:r>
            <a:r>
              <a:rPr lang="ru-RU" sz="4200" dirty="0" smtClean="0">
                <a:solidFill>
                  <a:srgbClr val="002060"/>
                </a:solidFill>
                <a:latin typeface="Times New Roman" pitchFamily="18" charset="0"/>
                <a:cs typeface="Times New Roman" pitchFamily="18" charset="0"/>
              </a:rPr>
              <a:t> совместное письмо </a:t>
            </a:r>
            <a:r>
              <a:rPr lang="ru-RU" sz="4200" dirty="0" err="1" smtClean="0">
                <a:solidFill>
                  <a:srgbClr val="002060"/>
                </a:solidFill>
                <a:latin typeface="Times New Roman" pitchFamily="18" charset="0"/>
                <a:cs typeface="Times New Roman" pitchFamily="18" charset="0"/>
              </a:rPr>
              <a:t>Минпросвещения</a:t>
            </a:r>
            <a:r>
              <a:rPr lang="ru-RU" sz="4200" dirty="0" smtClean="0">
                <a:solidFill>
                  <a:srgbClr val="002060"/>
                </a:solidFill>
                <a:latin typeface="Times New Roman" pitchFamily="18" charset="0"/>
                <a:cs typeface="Times New Roman" pitchFamily="18" charset="0"/>
              </a:rPr>
              <a:t> России и Общероссийского Профсоюза образования  21.12.2021 г. в адрес региональных министерств Методические рекомендации по разработке и внедрению системы (целевой модели) наставничества педагогических работников в образовательных </a:t>
            </a:r>
            <a:r>
              <a:rPr lang="ru-RU" sz="4200" dirty="0" err="1" smtClean="0">
                <a:solidFill>
                  <a:srgbClr val="002060"/>
                </a:solidFill>
                <a:latin typeface="Times New Roman" pitchFamily="18" charset="0"/>
                <a:cs typeface="Times New Roman" pitchFamily="18" charset="0"/>
              </a:rPr>
              <a:t>органиациях</a:t>
            </a:r>
            <a:r>
              <a:rPr lang="ru-RU" sz="4200" dirty="0" smtClean="0">
                <a:solidFill>
                  <a:srgbClr val="002060"/>
                </a:solidFill>
                <a:latin typeface="Times New Roman" pitchFamily="18" charset="0"/>
                <a:cs typeface="Times New Roman" pitchFamily="18" charset="0"/>
              </a:rPr>
              <a:t> – </a:t>
            </a:r>
            <a:r>
              <a:rPr lang="ru-RU" sz="4200" b="1" u="sng" dirty="0" smtClean="0">
                <a:solidFill>
                  <a:srgbClr val="002060"/>
                </a:solidFill>
                <a:latin typeface="Times New Roman" pitchFamily="18" charset="0"/>
                <a:cs typeface="Times New Roman" pitchFamily="18" charset="0"/>
              </a:rPr>
              <a:t>развитие наставничества педагогических кадров, которое может стать эффективным инструментом профессионального роста педагогических работников.</a:t>
            </a:r>
            <a:r>
              <a:rPr lang="ru-RU" sz="4200" dirty="0" smtClean="0">
                <a:solidFill>
                  <a:srgbClr val="002060"/>
                </a:solidFill>
                <a:latin typeface="Times New Roman" pitchFamily="18" charset="0"/>
                <a:cs typeface="Times New Roman" pitchFamily="18" charset="0"/>
              </a:rPr>
              <a:t>  Предложенный  срок внедрения системы наставничества – конец 2022 года.</a:t>
            </a:r>
          </a:p>
          <a:p>
            <a:pPr algn="just"/>
            <a:endParaRPr lang="ru-RU" sz="4200" dirty="0" smtClean="0">
              <a:solidFill>
                <a:srgbClr val="002060"/>
              </a:solidFill>
              <a:latin typeface="Times New Roman" pitchFamily="18" charset="0"/>
              <a:cs typeface="Times New Roman" pitchFamily="18" charset="0"/>
            </a:endParaRPr>
          </a:p>
          <a:p>
            <a:pPr algn="just"/>
            <a:r>
              <a:rPr lang="ru-RU" sz="4200" dirty="0" smtClean="0">
                <a:solidFill>
                  <a:srgbClr val="002060"/>
                </a:solidFill>
                <a:latin typeface="Times New Roman" pitchFamily="18" charset="0"/>
                <a:cs typeface="Times New Roman" pitchFamily="18" charset="0"/>
              </a:rPr>
              <a:t>На региональном уровне важно придать: нормативно-правовое регулирование, решить вопрос материального (денежного) стимулирования; Иркутская областная организация намерена активно содействовать в установлении, реализации системы наставничества -   правовая, организационно-методическая, финансовая поддержка.</a:t>
            </a:r>
          </a:p>
          <a:p>
            <a:pPr>
              <a:buNone/>
            </a:pPr>
            <a:endParaRPr lang="ru-RU" dirty="0" smtClean="0"/>
          </a:p>
          <a:p>
            <a:endParaRPr lang="ru-RU" dirty="0"/>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11</a:t>
            </a:fld>
            <a:endParaRPr lang="ru-RU"/>
          </a:p>
        </p:txBody>
      </p:sp>
      <p:pic>
        <p:nvPicPr>
          <p:cNvPr id="5"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95528" y="0"/>
            <a:ext cx="8138160" cy="5001768"/>
          </a:xfrm>
        </p:spPr>
        <p:txBody>
          <a:bodyPr>
            <a:normAutofit fontScale="25000" lnSpcReduction="20000"/>
          </a:bodyPr>
          <a:lstStyle/>
          <a:p>
            <a:pPr algn="ctr">
              <a:buNone/>
            </a:pPr>
            <a:r>
              <a:rPr lang="ru-RU" sz="7200" b="1" dirty="0" smtClean="0">
                <a:solidFill>
                  <a:srgbClr val="C00000"/>
                </a:solidFill>
                <a:latin typeface="Times New Roman" pitchFamily="18" charset="0"/>
                <a:cs typeface="Times New Roman" pitchFamily="18" charset="0"/>
              </a:rPr>
              <a:t>Разрабатывается Концепция  развития дошкольного образования </a:t>
            </a:r>
          </a:p>
          <a:p>
            <a:pPr algn="ctr">
              <a:buNone/>
            </a:pPr>
            <a:r>
              <a:rPr lang="ru-RU" sz="7200" b="1" dirty="0" smtClean="0">
                <a:solidFill>
                  <a:srgbClr val="C00000"/>
                </a:solidFill>
                <a:latin typeface="Times New Roman" pitchFamily="18" charset="0"/>
                <a:cs typeface="Times New Roman" pitchFamily="18" charset="0"/>
              </a:rPr>
              <a:t>на период до 2030 года.</a:t>
            </a:r>
            <a:r>
              <a:rPr lang="ru-RU" sz="7200" dirty="0" smtClean="0">
                <a:solidFill>
                  <a:srgbClr val="C00000"/>
                </a:solidFill>
                <a:latin typeface="Times New Roman" pitchFamily="18" charset="0"/>
                <a:cs typeface="Times New Roman" pitchFamily="18" charset="0"/>
              </a:rPr>
              <a:t> </a:t>
            </a:r>
          </a:p>
          <a:p>
            <a:pPr algn="just">
              <a:buNone/>
            </a:pPr>
            <a:r>
              <a:rPr lang="ru-RU" sz="6000" dirty="0" smtClean="0">
                <a:solidFill>
                  <a:srgbClr val="002060"/>
                </a:solidFill>
                <a:latin typeface="Times New Roman" pitchFamily="18" charset="0"/>
                <a:cs typeface="Times New Roman" pitchFamily="18" charset="0"/>
              </a:rPr>
              <a:t>Участие Общероссийского Профсоюза в подготовке предложений в данный проект о : </a:t>
            </a:r>
          </a:p>
          <a:p>
            <a:pPr algn="just">
              <a:buNone/>
            </a:pPr>
            <a:r>
              <a:rPr lang="ru-RU" sz="6000" dirty="0" smtClean="0">
                <a:solidFill>
                  <a:srgbClr val="002060"/>
                </a:solidFill>
                <a:latin typeface="Times New Roman" pitchFamily="18" charset="0"/>
                <a:cs typeface="Times New Roman" pitchFamily="18" charset="0"/>
              </a:rPr>
              <a:t>необходимости принятия мер по модернизации региональных систем дошкольного образования; </a:t>
            </a:r>
          </a:p>
          <a:p>
            <a:pPr algn="just">
              <a:buFontTx/>
              <a:buChar char="-"/>
            </a:pPr>
            <a:r>
              <a:rPr lang="ru-RU" sz="6000" dirty="0" smtClean="0">
                <a:solidFill>
                  <a:srgbClr val="002060"/>
                </a:solidFill>
                <a:latin typeface="Times New Roman" pitchFamily="18" charset="0"/>
                <a:cs typeface="Times New Roman" pitchFamily="18" charset="0"/>
              </a:rPr>
              <a:t>системных эффективных мер по повышению социального статуса работников дошкольных образовательных организаций,  без чего невозможно решить задачи повышения доступности и качества дошкольного образования. </a:t>
            </a:r>
          </a:p>
          <a:p>
            <a:pPr algn="just">
              <a:buNone/>
            </a:pPr>
            <a:r>
              <a:rPr lang="ru-RU" sz="6000" b="1" dirty="0" smtClean="0">
                <a:solidFill>
                  <a:srgbClr val="002060"/>
                </a:solidFill>
                <a:latin typeface="Times New Roman" pitchFamily="18" charset="0"/>
                <a:cs typeface="Times New Roman" pitchFamily="18" charset="0"/>
              </a:rPr>
              <a:t>Для этого воспитателям:</a:t>
            </a:r>
          </a:p>
          <a:p>
            <a:pPr algn="just">
              <a:buFontTx/>
              <a:buChar char="-"/>
            </a:pPr>
            <a:r>
              <a:rPr lang="ru-RU" sz="6000" dirty="0" smtClean="0">
                <a:solidFill>
                  <a:srgbClr val="002060"/>
                </a:solidFill>
                <a:latin typeface="Times New Roman" pitchFamily="18" charset="0"/>
                <a:cs typeface="Times New Roman" pitchFamily="18" charset="0"/>
              </a:rPr>
              <a:t>Снизить для воспитателей нормы часов педагогической работы за ставку с 36 до 30; </a:t>
            </a:r>
          </a:p>
          <a:p>
            <a:pPr algn="just">
              <a:buFontTx/>
              <a:buChar char="-"/>
            </a:pPr>
            <a:r>
              <a:rPr lang="ru-RU" sz="6000" dirty="0" smtClean="0">
                <a:solidFill>
                  <a:srgbClr val="002060"/>
                </a:solidFill>
                <a:latin typeface="Times New Roman" pitchFamily="18" charset="0"/>
                <a:cs typeface="Times New Roman" pitchFamily="18" charset="0"/>
              </a:rPr>
              <a:t>установить им отпуск продолжительностью 56 календарных дней, </a:t>
            </a:r>
          </a:p>
          <a:p>
            <a:pPr algn="just">
              <a:buFontTx/>
              <a:buChar char="-"/>
            </a:pPr>
            <a:r>
              <a:rPr lang="ru-RU" sz="6000" dirty="0" smtClean="0">
                <a:solidFill>
                  <a:srgbClr val="002060"/>
                </a:solidFill>
                <a:latin typeface="Times New Roman" pitchFamily="18" charset="0"/>
                <a:cs typeface="Times New Roman" pitchFamily="18" charset="0"/>
              </a:rPr>
              <a:t>восстановить предельной наполняемости групп 15 воспитанников до 3 лет, и 20 воспитанников от 3 и более лет; т.е., норму обслуживания – возврат.</a:t>
            </a:r>
          </a:p>
          <a:p>
            <a:pPr algn="just">
              <a:buNone/>
            </a:pPr>
            <a:r>
              <a:rPr lang="ru-RU" sz="6000" b="1" dirty="0" smtClean="0">
                <a:solidFill>
                  <a:srgbClr val="002060"/>
                </a:solidFill>
                <a:latin typeface="Times New Roman" pitchFamily="18" charset="0"/>
                <a:cs typeface="Times New Roman" pitchFamily="18" charset="0"/>
              </a:rPr>
              <a:t>Младшим воспитателям:</a:t>
            </a:r>
          </a:p>
          <a:p>
            <a:pPr algn="just">
              <a:buFontTx/>
              <a:buChar char="-"/>
            </a:pPr>
            <a:r>
              <a:rPr lang="ru-RU" sz="6000" dirty="0" smtClean="0">
                <a:solidFill>
                  <a:srgbClr val="002060"/>
                </a:solidFill>
                <a:latin typeface="Times New Roman" pitchFamily="18" charset="0"/>
                <a:cs typeface="Times New Roman" pitchFamily="18" charset="0"/>
              </a:rPr>
              <a:t>перевести из ПКГ должностей работников учебно-вспомогательного персонала в группу должностей педагогических работников. </a:t>
            </a:r>
          </a:p>
          <a:p>
            <a:pPr algn="just">
              <a:buFontTx/>
              <a:buChar char="-"/>
            </a:pPr>
            <a:r>
              <a:rPr lang="ru-RU" sz="6000" dirty="0" smtClean="0">
                <a:solidFill>
                  <a:srgbClr val="002060"/>
                </a:solidFill>
                <a:latin typeface="Times New Roman" pitchFamily="18" charset="0"/>
                <a:cs typeface="Times New Roman" pitchFamily="18" charset="0"/>
              </a:rPr>
              <a:t>со всеми вытекающим объемом трудовых прав и социальных гарантий (продолжительность отпуска 42 календарных дня, право на досрочную пенсию).  </a:t>
            </a:r>
          </a:p>
          <a:p>
            <a:pPr algn="just">
              <a:buNone/>
            </a:pPr>
            <a:r>
              <a:rPr lang="ru-RU" sz="6000" dirty="0" smtClean="0">
                <a:solidFill>
                  <a:srgbClr val="002060"/>
                </a:solidFill>
                <a:latin typeface="Times New Roman" pitchFamily="18" charset="0"/>
                <a:cs typeface="Times New Roman" pitchFamily="18" charset="0"/>
              </a:rPr>
              <a:t>Профсоюзом вынесено на обсуждение предложение  включить в проект Концепции в качестве приоритетной задачи вопрос об обязательном обеспечении двух воспитателей в дошкольной группе воспитанников для реализации дошкольной образовательной программы; вопрос  об обеспечении условий методического сопровождения деятельности педагогических работников ДОО, и т.д.  </a:t>
            </a:r>
          </a:p>
          <a:p>
            <a:pPr>
              <a:buNone/>
            </a:pPr>
            <a:endParaRPr lang="ru-RU" dirty="0"/>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12</a:t>
            </a:fld>
            <a:endParaRPr lang="ru-RU"/>
          </a:p>
        </p:txBody>
      </p:sp>
      <p:pic>
        <p:nvPicPr>
          <p:cNvPr id="5"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69264" y="219456"/>
            <a:ext cx="7964424" cy="4764024"/>
          </a:xfrm>
        </p:spPr>
        <p:txBody>
          <a:bodyPr>
            <a:normAutofit fontScale="32500" lnSpcReduction="20000"/>
          </a:bodyPr>
          <a:lstStyle/>
          <a:p>
            <a:pPr algn="just"/>
            <a:r>
              <a:rPr lang="ru-RU" sz="6200" b="1" dirty="0" smtClean="0">
                <a:solidFill>
                  <a:srgbClr val="C00000"/>
                </a:solidFill>
                <a:latin typeface="Times New Roman" pitchFamily="18" charset="0"/>
                <a:cs typeface="Times New Roman" pitchFamily="18" charset="0"/>
              </a:rPr>
              <a:t>Профессиональные стандарты:</a:t>
            </a:r>
            <a:endParaRPr lang="ru-RU" sz="6200" dirty="0" smtClean="0">
              <a:solidFill>
                <a:srgbClr val="C00000"/>
              </a:solidFill>
              <a:latin typeface="Times New Roman" pitchFamily="18" charset="0"/>
              <a:cs typeface="Times New Roman" pitchFamily="18" charset="0"/>
            </a:endParaRPr>
          </a:p>
          <a:p>
            <a:pPr algn="just"/>
            <a:r>
              <a:rPr lang="ru-RU" sz="4000" dirty="0" smtClean="0">
                <a:solidFill>
                  <a:srgbClr val="002060"/>
                </a:solidFill>
                <a:latin typeface="Times New Roman" pitchFamily="18" charset="0"/>
                <a:cs typeface="Times New Roman" pitchFamily="18" charset="0"/>
              </a:rPr>
              <a:t>Приказ Министерства труда и социальной защиты РФ от 18 октября 2013 г. N 544н "Об утверждении профессионального стандарта "Педагог (педагогическая деятельность в сфере дошкольного, начального общего, основного общего, среднего общего образования) (воспитатель, учитель)" </a:t>
            </a:r>
          </a:p>
          <a:p>
            <a:pPr algn="just"/>
            <a:r>
              <a:rPr lang="ru-RU" sz="4000" b="1" u="sng" dirty="0" smtClean="0">
                <a:solidFill>
                  <a:srgbClr val="002060"/>
                </a:solidFill>
                <a:latin typeface="Times New Roman" pitchFamily="18" charset="0"/>
                <a:cs typeface="Times New Roman" pitchFamily="18" charset="0"/>
              </a:rPr>
              <a:t>Проекты ПС Минтруда России</a:t>
            </a:r>
            <a:r>
              <a:rPr lang="ru-RU" sz="4000" dirty="0" smtClean="0">
                <a:solidFill>
                  <a:srgbClr val="002060"/>
                </a:solidFill>
                <a:latin typeface="Times New Roman" pitchFamily="18" charset="0"/>
                <a:cs typeface="Times New Roman" pitchFamily="18" charset="0"/>
              </a:rPr>
              <a:t>: «Педагог (педагогическая деятельность в сфере начального общего, основного общего, среднего общего образования) (учитель)»  -Общероссийским Профсоюзом образования не поддержан;</a:t>
            </a:r>
          </a:p>
          <a:p>
            <a:pPr algn="just"/>
            <a:r>
              <a:rPr lang="ru-RU" sz="4000" dirty="0" smtClean="0">
                <a:solidFill>
                  <a:srgbClr val="002060"/>
                </a:solidFill>
                <a:latin typeface="Times New Roman" pitchFamily="18" charset="0"/>
                <a:cs typeface="Times New Roman" pitchFamily="18" charset="0"/>
              </a:rPr>
              <a:t>В 2021 году и по настоящее время Профсоюзом проведена работа </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по подготовке предложений и экспертных заключений к проектам следующих профессиональных стандартов в сфере образования:</a:t>
            </a:r>
          </a:p>
          <a:p>
            <a:pPr algn="just"/>
            <a:r>
              <a:rPr lang="ru-RU" sz="4000" dirty="0" smtClean="0">
                <a:solidFill>
                  <a:srgbClr val="002060"/>
                </a:solidFill>
                <a:latin typeface="Times New Roman" pitchFamily="18" charset="0"/>
                <a:cs typeface="Times New Roman" pitchFamily="18" charset="0"/>
              </a:rPr>
              <a:t>– </a:t>
            </a:r>
            <a:r>
              <a:rPr lang="ru-RU" sz="4000" b="1" dirty="0" smtClean="0">
                <a:solidFill>
                  <a:srgbClr val="002060"/>
                </a:solidFill>
                <a:latin typeface="Times New Roman" pitchFamily="18" charset="0"/>
                <a:cs typeface="Times New Roman" pitchFamily="18" charset="0"/>
              </a:rPr>
              <a:t>«Руководитель организации отдыха детей и их оздоровления», разработанный Центром детско-юношеского туризма, краеведения и организации отдыха и оздоровления детей</a:t>
            </a:r>
            <a:r>
              <a:rPr lang="ru-RU" sz="4000" dirty="0" smtClean="0">
                <a:solidFill>
                  <a:srgbClr val="002060"/>
                </a:solidFill>
                <a:latin typeface="Times New Roman" pitchFamily="18" charset="0"/>
                <a:cs typeface="Times New Roman" pitchFamily="18" charset="0"/>
              </a:rPr>
              <a:t> – после учета разработчиками проекта предложений и замечаний Профсоюза согласован Профсоюзом </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в редакции от 30 июня 2021 года;</a:t>
            </a:r>
          </a:p>
          <a:p>
            <a:pPr algn="just"/>
            <a:r>
              <a:rPr lang="ru-RU" sz="4000" dirty="0" smtClean="0">
                <a:solidFill>
                  <a:srgbClr val="002060"/>
                </a:solidFill>
                <a:latin typeface="Times New Roman" pitchFamily="18" charset="0"/>
                <a:cs typeface="Times New Roman" pitchFamily="18" charset="0"/>
              </a:rPr>
              <a:t>– </a:t>
            </a:r>
            <a:r>
              <a:rPr lang="ru-RU" sz="4000" b="1" dirty="0" smtClean="0">
                <a:solidFill>
                  <a:srgbClr val="002060"/>
                </a:solidFill>
                <a:latin typeface="Times New Roman" pitchFamily="18" charset="0"/>
                <a:cs typeface="Times New Roman" pitchFamily="18" charset="0"/>
              </a:rPr>
              <a:t>«Руководитель образовательной организации (управление дошкольной образовательной организацией и общеобразовательной организацией)»</a:t>
            </a:r>
            <a:r>
              <a:rPr lang="ru-RU" sz="4000" dirty="0" smtClean="0">
                <a:solidFill>
                  <a:srgbClr val="002060"/>
                </a:solidFill>
                <a:latin typeface="Times New Roman" pitchFamily="18" charset="0"/>
                <a:cs typeface="Times New Roman" pitchFamily="18" charset="0"/>
              </a:rPr>
              <a:t>, разработанный СПК в сфере образования. Благодаря обращению Профсоюза в Минюст России и привлечению его внимания к нарушениям порядка утверждения этого </a:t>
            </a:r>
            <a:r>
              <a:rPr lang="ru-RU" sz="4000" dirty="0" err="1" smtClean="0">
                <a:solidFill>
                  <a:srgbClr val="002060"/>
                </a:solidFill>
                <a:latin typeface="Times New Roman" pitchFamily="18" charset="0"/>
                <a:cs typeface="Times New Roman" pitchFamily="18" charset="0"/>
              </a:rPr>
              <a:t>профстандарта</a:t>
            </a:r>
            <a:r>
              <a:rPr lang="ru-RU" sz="4000" dirty="0" smtClean="0">
                <a:solidFill>
                  <a:srgbClr val="002060"/>
                </a:solidFill>
                <a:latin typeface="Times New Roman" pitchFamily="18" charset="0"/>
                <a:cs typeface="Times New Roman" pitchFamily="18" charset="0"/>
              </a:rPr>
              <a:t>, а также и трудового законодательства, утвержденный приказом Минтруда России </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от 19.04.2021 года № 250н был зарегистрирован Минюстом России после необходимых изменений лишь 02.09.2021 года. Таким образом, новая формулировка в окончательном варианте ПС не делает обязательным прохождение процедуры независимой оценки квалификации руководителями образовательных организаций, то есть фактически учтено замечание Профсоюза, основанное на том, что это не установлено ни Трудовым кодексом Российской Федерации, ни федеральными законами, ни иными нормативными правовыми актами Российской Федерации;</a:t>
            </a:r>
          </a:p>
          <a:p>
            <a:endParaRPr lang="ru-RU" dirty="0" smtClean="0"/>
          </a:p>
          <a:p>
            <a:endParaRPr lang="ru-RU" dirty="0" smtClean="0"/>
          </a:p>
          <a:p>
            <a:pPr algn="just">
              <a:buNone/>
            </a:pPr>
            <a:endParaRPr lang="ru-RU" dirty="0"/>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13</a:t>
            </a:fld>
            <a:endParaRPr lang="ru-RU"/>
          </a:p>
        </p:txBody>
      </p:sp>
      <p:pic>
        <p:nvPicPr>
          <p:cNvPr id="5"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182880"/>
            <a:ext cx="7927848" cy="4754880"/>
          </a:xfrm>
        </p:spPr>
        <p:txBody>
          <a:bodyPr>
            <a:normAutofit/>
          </a:bodyPr>
          <a:lstStyle/>
          <a:p>
            <a:r>
              <a:rPr lang="ru-RU" sz="1500" dirty="0" smtClean="0">
                <a:solidFill>
                  <a:srgbClr val="002060"/>
                </a:solidFill>
                <a:latin typeface="Times New Roman" pitchFamily="18" charset="0"/>
                <a:cs typeface="Times New Roman" pitchFamily="18" charset="0"/>
              </a:rPr>
              <a:t>– </a:t>
            </a:r>
            <a:r>
              <a:rPr lang="ru-RU" sz="1500" b="1" dirty="0" smtClean="0">
                <a:solidFill>
                  <a:srgbClr val="002060"/>
                </a:solidFill>
                <a:latin typeface="Times New Roman" pitchFamily="18" charset="0"/>
                <a:cs typeface="Times New Roman" pitchFamily="18" charset="0"/>
              </a:rPr>
              <a:t>«Тренер-преподаватель»,</a:t>
            </a:r>
            <a:r>
              <a:rPr lang="ru-RU" sz="1500" dirty="0" smtClean="0">
                <a:solidFill>
                  <a:srgbClr val="002060"/>
                </a:solidFill>
                <a:latin typeface="Times New Roman" pitchFamily="18" charset="0"/>
                <a:cs typeface="Times New Roman" pitchFamily="18" charset="0"/>
              </a:rPr>
              <a:t> разработанный по инициативе </a:t>
            </a:r>
            <a:r>
              <a:rPr lang="ru-RU" sz="1500" dirty="0" err="1" smtClean="0">
                <a:solidFill>
                  <a:srgbClr val="002060"/>
                </a:solidFill>
                <a:latin typeface="Times New Roman" pitchFamily="18" charset="0"/>
                <a:cs typeface="Times New Roman" pitchFamily="18" charset="0"/>
              </a:rPr>
              <a:t>Минспорта</a:t>
            </a:r>
            <a:r>
              <a:rPr lang="ru-RU" sz="1500" dirty="0" smtClean="0">
                <a:solidFill>
                  <a:srgbClr val="002060"/>
                </a:solidFill>
                <a:latin typeface="Times New Roman" pitchFamily="18" charset="0"/>
                <a:cs typeface="Times New Roman" pitchFamily="18" charset="0"/>
              </a:rPr>
              <a:t> России (утвержден приказом Минтруда России от 24.12.20 № 952н, зарегистрировано в Минюсте России 25 января 2021 г. № 62203);</a:t>
            </a:r>
          </a:p>
          <a:p>
            <a:r>
              <a:rPr lang="ru-RU" sz="1500" dirty="0" smtClean="0">
                <a:solidFill>
                  <a:srgbClr val="002060"/>
                </a:solidFill>
                <a:latin typeface="Times New Roman" pitchFamily="18" charset="0"/>
                <a:cs typeface="Times New Roman" pitchFamily="18" charset="0"/>
              </a:rPr>
              <a:t>– </a:t>
            </a:r>
            <a:r>
              <a:rPr lang="ru-RU" sz="1500" b="1" dirty="0" smtClean="0">
                <a:solidFill>
                  <a:srgbClr val="002060"/>
                </a:solidFill>
                <a:latin typeface="Times New Roman" pitchFamily="18" charset="0"/>
                <a:cs typeface="Times New Roman" pitchFamily="18" charset="0"/>
              </a:rPr>
              <a:t>«Педагог-дефектолог»</a:t>
            </a:r>
            <a:r>
              <a:rPr lang="ru-RU" sz="1500" dirty="0" smtClean="0">
                <a:solidFill>
                  <a:srgbClr val="002060"/>
                </a:solidFill>
                <a:latin typeface="Times New Roman" pitchFamily="18" charset="0"/>
                <a:cs typeface="Times New Roman" pitchFamily="18" charset="0"/>
              </a:rPr>
              <a:t>, разработанный Федеральным государственным бюджетным научным учреждением «Институт коррекционный педагогики Российской академии образования», город Москва. Согласован Профсоюзом после состоявшихся продолжительных консультаций экспертов Профсоюза с авторами-разработчиками проекта ПС и представителями Департамента государственной политики в сфере защиты прав детей и учета ими важных замечаний и предложений Профсоюза, подготовленных им в целях защиты интересов учителей-логопедов и учителей-дефектологов;</a:t>
            </a:r>
          </a:p>
          <a:p>
            <a:r>
              <a:rPr lang="ru-RU" sz="1500" dirty="0" smtClean="0">
                <a:solidFill>
                  <a:srgbClr val="002060"/>
                </a:solidFill>
                <a:latin typeface="Times New Roman" pitchFamily="18" charset="0"/>
                <a:cs typeface="Times New Roman" pitchFamily="18" charset="0"/>
              </a:rPr>
              <a:t>– </a:t>
            </a:r>
            <a:r>
              <a:rPr lang="ru-RU" sz="1500" b="1" dirty="0" smtClean="0">
                <a:solidFill>
                  <a:srgbClr val="002060"/>
                </a:solidFill>
                <a:latin typeface="Times New Roman" pitchFamily="18" charset="0"/>
                <a:cs typeface="Times New Roman" pitchFamily="18" charset="0"/>
              </a:rPr>
              <a:t>«Педагог высшего и дополнительного профессионального образования»</a:t>
            </a:r>
            <a:r>
              <a:rPr lang="ru-RU" sz="1500" dirty="0" smtClean="0">
                <a:solidFill>
                  <a:srgbClr val="002060"/>
                </a:solidFill>
                <a:latin typeface="Times New Roman" pitchFamily="18" charset="0"/>
                <a:cs typeface="Times New Roman" pitchFamily="18" charset="0"/>
              </a:rPr>
              <a:t>. Проект направлен на доработку.</a:t>
            </a:r>
          </a:p>
          <a:p>
            <a:r>
              <a:rPr lang="ru-RU" sz="1500" dirty="0" smtClean="0">
                <a:solidFill>
                  <a:srgbClr val="002060"/>
                </a:solidFill>
                <a:latin typeface="Times New Roman" pitchFamily="18" charset="0"/>
                <a:cs typeface="Times New Roman" pitchFamily="18" charset="0"/>
              </a:rPr>
              <a:t>– Актуализируемый профессиональный стандарт </a:t>
            </a:r>
            <a:r>
              <a:rPr lang="ru-RU" sz="1500" b="1" dirty="0" smtClean="0">
                <a:solidFill>
                  <a:srgbClr val="002060"/>
                </a:solidFill>
                <a:latin typeface="Times New Roman" pitchFamily="18" charset="0"/>
                <a:cs typeface="Times New Roman" pitchFamily="18" charset="0"/>
              </a:rPr>
              <a:t>«Педагог (педагогическая деятельность в сфере дошкольного, начального общего, основного общего, среднего общего образования) (воспитатель, учитель),</a:t>
            </a:r>
            <a:r>
              <a:rPr lang="ru-RU" sz="1500" dirty="0" smtClean="0">
                <a:solidFill>
                  <a:srgbClr val="002060"/>
                </a:solidFill>
                <a:latin typeface="Times New Roman" pitchFamily="18" charset="0"/>
                <a:cs typeface="Times New Roman" pitchFamily="18" charset="0"/>
              </a:rPr>
              <a:t> ответственным исполнителем выполнения работ по его разработке является СПК в сфере образования.</a:t>
            </a:r>
          </a:p>
          <a:p>
            <a:r>
              <a:rPr lang="ru-RU" sz="1500" i="1" dirty="0" smtClean="0">
                <a:solidFill>
                  <a:srgbClr val="002060"/>
                </a:solidFill>
                <a:latin typeface="Times New Roman" pitchFamily="18" charset="0"/>
                <a:cs typeface="Times New Roman" pitchFamily="18" charset="0"/>
              </a:rPr>
              <a:t>Для сведения: в 2022 году Профсоюзом уже проведена экспертиза проектов </a:t>
            </a:r>
            <a:r>
              <a:rPr lang="ru-RU" sz="1500" i="1" dirty="0" err="1" smtClean="0">
                <a:solidFill>
                  <a:srgbClr val="002060"/>
                </a:solidFill>
                <a:latin typeface="Times New Roman" pitchFamily="18" charset="0"/>
                <a:cs typeface="Times New Roman" pitchFamily="18" charset="0"/>
              </a:rPr>
              <a:t>профстандартов</a:t>
            </a:r>
            <a:r>
              <a:rPr lang="ru-RU" sz="1500" i="1" dirty="0" smtClean="0">
                <a:solidFill>
                  <a:srgbClr val="002060"/>
                </a:solidFill>
                <a:latin typeface="Times New Roman" pitchFamily="18" charset="0"/>
                <a:cs typeface="Times New Roman" pitchFamily="18" charset="0"/>
              </a:rPr>
              <a:t> «Преподаватель СПО»; Руководитель СПО»;«Специалист в области воспитания».</a:t>
            </a:r>
            <a:endParaRPr lang="ru-RU" sz="1500" dirty="0" smtClean="0">
              <a:solidFill>
                <a:srgbClr val="002060"/>
              </a:solidFill>
              <a:latin typeface="Times New Roman" pitchFamily="18" charset="0"/>
              <a:cs typeface="Times New Roman" pitchFamily="18" charset="0"/>
            </a:endParaRPr>
          </a:p>
          <a:p>
            <a:endParaRPr lang="ru-RU" sz="1500"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14</a:t>
            </a:fld>
            <a:endParaRPr lang="ru-RU"/>
          </a:p>
        </p:txBody>
      </p:sp>
      <p:pic>
        <p:nvPicPr>
          <p:cNvPr id="5"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7824" y="155448"/>
            <a:ext cx="8055864" cy="4791456"/>
          </a:xfrm>
        </p:spPr>
        <p:txBody>
          <a:bodyPr>
            <a:normAutofit lnSpcReduction="10000"/>
          </a:bodyPr>
          <a:lstStyle/>
          <a:p>
            <a:pPr algn="just">
              <a:buNone/>
            </a:pPr>
            <a:r>
              <a:rPr lang="ru-RU" sz="1800" b="1" u="sng" dirty="0" smtClean="0">
                <a:solidFill>
                  <a:srgbClr val="C00000"/>
                </a:solidFill>
                <a:latin typeface="Times New Roman" pitchFamily="18" charset="0"/>
                <a:cs typeface="Times New Roman" pitchFamily="18" charset="0"/>
              </a:rPr>
              <a:t>Участие в экспертизе проектов профессиональных стандартов </a:t>
            </a:r>
            <a:br>
              <a:rPr lang="ru-RU" sz="1800" b="1" u="sng" dirty="0" smtClean="0">
                <a:solidFill>
                  <a:srgbClr val="C00000"/>
                </a:solidFill>
                <a:latin typeface="Times New Roman" pitchFamily="18" charset="0"/>
                <a:cs typeface="Times New Roman" pitchFamily="18" charset="0"/>
              </a:rPr>
            </a:br>
            <a:r>
              <a:rPr lang="ru-RU" sz="1800" b="1" u="sng" dirty="0" smtClean="0">
                <a:solidFill>
                  <a:srgbClr val="C00000"/>
                </a:solidFill>
                <a:latin typeface="Times New Roman" pitchFamily="18" charset="0"/>
                <a:cs typeface="Times New Roman" pitchFamily="18" charset="0"/>
              </a:rPr>
              <a:t>в сфере образования</a:t>
            </a:r>
            <a:endParaRPr lang="ru-RU" sz="1800" dirty="0" smtClean="0">
              <a:solidFill>
                <a:srgbClr val="C00000"/>
              </a:solidFill>
              <a:latin typeface="Times New Roman" pitchFamily="18" charset="0"/>
              <a:cs typeface="Times New Roman" pitchFamily="18" charset="0"/>
            </a:endParaRPr>
          </a:p>
          <a:p>
            <a:pPr algn="just">
              <a:buNone/>
            </a:pPr>
            <a:r>
              <a:rPr lang="ru-RU" sz="1800" u="sng" dirty="0" smtClean="0">
                <a:solidFill>
                  <a:srgbClr val="002060"/>
                </a:solidFill>
                <a:latin typeface="Times New Roman" pitchFamily="18" charset="0"/>
                <a:cs typeface="Times New Roman" pitchFamily="18" charset="0"/>
              </a:rPr>
              <a:t>позволяет Профсоюзу неизменно обращать внимание</a:t>
            </a:r>
            <a:r>
              <a:rPr lang="ru-RU" sz="1800" dirty="0" smtClean="0">
                <a:solidFill>
                  <a:srgbClr val="002060"/>
                </a:solidFill>
                <a:latin typeface="Times New Roman" pitchFamily="18" charset="0"/>
                <a:cs typeface="Times New Roman" pitchFamily="18" charset="0"/>
              </a:rPr>
              <a:t> разработчиков </a:t>
            </a:r>
          </a:p>
          <a:p>
            <a:pPr algn="just">
              <a:buNone/>
            </a:pPr>
            <a:r>
              <a:rPr lang="ru-RU" sz="1800" dirty="0" smtClean="0">
                <a:solidFill>
                  <a:srgbClr val="002060"/>
                </a:solidFill>
                <a:latin typeface="Times New Roman" pitchFamily="18" charset="0"/>
                <a:cs typeface="Times New Roman" pitchFamily="18" charset="0"/>
              </a:rPr>
              <a:t>на необходимость соблюдения установленных правил разработки, согласования и утверждения профессиональных стандартов.</a:t>
            </a:r>
          </a:p>
          <a:p>
            <a:pPr algn="just">
              <a:buNone/>
            </a:pPr>
            <a:r>
              <a:rPr lang="ru-RU" sz="1800" b="1" dirty="0" smtClean="0">
                <a:solidFill>
                  <a:srgbClr val="002060"/>
                </a:solidFill>
                <a:latin typeface="Times New Roman" pitchFamily="18" charset="0"/>
                <a:cs typeface="Times New Roman" pitchFamily="18" charset="0"/>
              </a:rPr>
              <a:t>В ходе обсуждения проектов приходится постоянно напоминать их разработчикам, что </a:t>
            </a:r>
            <a:r>
              <a:rPr lang="ru-RU" sz="1800" dirty="0" smtClean="0">
                <a:solidFill>
                  <a:srgbClr val="002060"/>
                </a:solidFill>
                <a:latin typeface="Times New Roman" pitchFamily="18" charset="0"/>
                <a:cs typeface="Times New Roman" pitchFamily="18" charset="0"/>
              </a:rPr>
              <a:t>с 1 июля 2016 г. согласно статье 195.3 Трудового кодекса РФ профессиональный стандарт обязателен для применения работодателями </a:t>
            </a:r>
            <a:r>
              <a:rPr lang="ru-RU" sz="1800" b="1" dirty="0" smtClean="0">
                <a:solidFill>
                  <a:srgbClr val="002060"/>
                </a:solidFill>
                <a:latin typeface="Times New Roman" pitchFamily="18" charset="0"/>
                <a:cs typeface="Times New Roman" pitchFamily="18" charset="0"/>
              </a:rPr>
              <a:t>лишь в части требований к квалификации, причем</a:t>
            </a:r>
            <a:r>
              <a:rPr lang="ru-RU" sz="1800" dirty="0" smtClean="0">
                <a:solidFill>
                  <a:srgbClr val="002060"/>
                </a:solidFill>
                <a:latin typeface="Times New Roman" pitchFamily="18" charset="0"/>
                <a:cs typeface="Times New Roman" pitchFamily="18" charset="0"/>
              </a:rPr>
              <a:t> в том случае, если ТК РФ, другими федеральными законами, иными нормативными правовыми актами Российской Федерации </a:t>
            </a:r>
            <a:r>
              <a:rPr lang="ru-RU" sz="1800" b="1" u="sng" dirty="0" smtClean="0">
                <a:solidFill>
                  <a:srgbClr val="002060"/>
                </a:solidFill>
                <a:latin typeface="Times New Roman" pitchFamily="18" charset="0"/>
                <a:cs typeface="Times New Roman" pitchFamily="18" charset="0"/>
              </a:rPr>
              <a:t>установлены требования к квалификации</a:t>
            </a:r>
            <a:r>
              <a:rPr lang="ru-RU" sz="1800" dirty="0" smtClean="0">
                <a:solidFill>
                  <a:srgbClr val="002060"/>
                </a:solidFill>
                <a:latin typeface="Times New Roman" pitchFamily="18" charset="0"/>
                <a:cs typeface="Times New Roman" pitchFamily="18" charset="0"/>
              </a:rPr>
              <a:t>, необходимой работнику для выполнения определенной трудовой функции.</a:t>
            </a:r>
          </a:p>
          <a:p>
            <a:pPr algn="just">
              <a:buNone/>
            </a:pPr>
            <a:r>
              <a:rPr lang="ru-RU" sz="1800" dirty="0" smtClean="0">
                <a:solidFill>
                  <a:srgbClr val="002060"/>
                </a:solidFill>
                <a:latin typeface="Times New Roman" pitchFamily="18" charset="0"/>
                <a:cs typeface="Times New Roman" pitchFamily="18" charset="0"/>
              </a:rPr>
              <a:t>В отношении педагогических работников сферы образования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ни в Трудовом кодексе РФ, ни в Федеральном законе от 29 декабря 2012 г.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273-ФЗ «Об образовании в Российской Федерации» </a:t>
            </a:r>
            <a:r>
              <a:rPr lang="ru-RU" sz="1800" b="1" u="sng" dirty="0" smtClean="0">
                <a:solidFill>
                  <a:srgbClr val="002060"/>
                </a:solidFill>
                <a:latin typeface="Times New Roman" pitchFamily="18" charset="0"/>
                <a:cs typeface="Times New Roman" pitchFamily="18" charset="0"/>
              </a:rPr>
              <a:t>как таковые требования к квалификации не содержатся.</a:t>
            </a:r>
          </a:p>
          <a:p>
            <a:pPr>
              <a:buNone/>
            </a:pPr>
            <a:endParaRPr lang="ru-RU" sz="1600" dirty="0" smtClean="0"/>
          </a:p>
          <a:p>
            <a:pPr>
              <a:buNone/>
            </a:pPr>
            <a:endParaRPr lang="ru-RU" sz="1600" dirty="0" smtClean="0"/>
          </a:p>
          <a:p>
            <a:endParaRPr lang="ru-RU" dirty="0"/>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3544" y="210312"/>
            <a:ext cx="8010144" cy="4754880"/>
          </a:xfrm>
        </p:spPr>
        <p:txBody>
          <a:bodyPr>
            <a:normAutofit lnSpcReduction="10000"/>
          </a:bodyPr>
          <a:lstStyle/>
          <a:p>
            <a:pPr algn="just"/>
            <a:r>
              <a:rPr lang="ru-RU" sz="2800" dirty="0" smtClean="0">
                <a:solidFill>
                  <a:srgbClr val="002060"/>
                </a:solidFill>
                <a:latin typeface="Times New Roman" pitchFamily="18" charset="0"/>
                <a:cs typeface="Times New Roman" pitchFamily="18" charset="0"/>
              </a:rPr>
              <a:t>Утвержденные Министерством труда России профессиональные стандарты размещаются на специализированном сайте Министерства (</a:t>
            </a:r>
            <a:r>
              <a:rPr lang="ru-RU" sz="2800" dirty="0" err="1" smtClean="0">
                <a:solidFill>
                  <a:srgbClr val="002060"/>
                </a:solidFill>
                <a:latin typeface="Times New Roman" pitchFamily="18" charset="0"/>
                <a:cs typeface="Times New Roman" pitchFamily="18" charset="0"/>
                <a:hlinkClick r:id="rId2"/>
              </a:rPr>
              <a:t>www.profstandart.rosmintrud.ru</a:t>
            </a:r>
            <a:r>
              <a:rPr lang="ru-RU" sz="2800" dirty="0" smtClean="0">
                <a:solidFill>
                  <a:srgbClr val="002060"/>
                </a:solidFill>
                <a:latin typeface="Times New Roman" pitchFamily="18" charset="0"/>
                <a:cs typeface="Times New Roman" pitchFamily="18" charset="0"/>
              </a:rPr>
              <a:t>) в информационно-телекоммуникационной сети «Интернет» только </a:t>
            </a:r>
            <a:r>
              <a:rPr lang="ru-RU" sz="2800" u="sng" dirty="0" smtClean="0">
                <a:solidFill>
                  <a:srgbClr val="002060"/>
                </a:solidFill>
                <a:latin typeface="Times New Roman" pitchFamily="18" charset="0"/>
                <a:cs typeface="Times New Roman" pitchFamily="18" charset="0"/>
              </a:rPr>
              <a:t>для учета</a:t>
            </a:r>
            <a:r>
              <a:rPr lang="ru-RU" sz="2800" dirty="0" smtClean="0">
                <a:solidFill>
                  <a:srgbClr val="002060"/>
                </a:solidFill>
                <a:latin typeface="Times New Roman" pitchFamily="18" charset="0"/>
                <a:cs typeface="Times New Roman" pitchFamily="18" charset="0"/>
              </a:rPr>
              <a:t> при разработке на их основе (в части профессиональных компетенций) образовательных программ высшего образования и примерных образовательных программ среднего профессионального образования.</a:t>
            </a:r>
          </a:p>
          <a:p>
            <a:endParaRPr lang="ru-RU" dirty="0"/>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8408" y="164592"/>
            <a:ext cx="7955280" cy="4846320"/>
          </a:xfrm>
        </p:spPr>
        <p:txBody>
          <a:bodyPr>
            <a:normAutofit fontScale="55000" lnSpcReduction="20000"/>
          </a:bodyPr>
          <a:lstStyle/>
          <a:p>
            <a:pPr algn="ctr" eaLnBrk="0" hangingPunct="0">
              <a:buNone/>
            </a:pPr>
            <a:r>
              <a:rPr lang="ru-RU" b="1" dirty="0" smtClean="0">
                <a:solidFill>
                  <a:srgbClr val="C00000"/>
                </a:solidFill>
                <a:latin typeface="Times New Roman" pitchFamily="18" charset="0"/>
                <a:cs typeface="Times New Roman" pitchFamily="18" charset="0"/>
              </a:rPr>
              <a:t>В сфере трудовых прав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и профессиональными интересами работников образования</a:t>
            </a:r>
            <a:endParaRPr lang="ru-RU" dirty="0" smtClean="0">
              <a:solidFill>
                <a:srgbClr val="C00000"/>
              </a:solidFill>
              <a:latin typeface="Times New Roman" pitchFamily="18" charset="0"/>
              <a:cs typeface="Times New Roman" pitchFamily="18" charset="0"/>
            </a:endParaRPr>
          </a:p>
          <a:p>
            <a:pPr eaLnBrk="0" hangingPunct="0">
              <a:buNone/>
            </a:pPr>
            <a:r>
              <a:rPr lang="ru-RU" b="1" dirty="0" smtClean="0"/>
              <a:t> </a:t>
            </a:r>
            <a:endParaRPr lang="ru-RU" dirty="0" smtClean="0"/>
          </a:p>
          <a:p>
            <a:pPr algn="just" eaLnBrk="0" hangingPunct="0">
              <a:buNone/>
            </a:pPr>
            <a:r>
              <a:rPr lang="ru-RU" dirty="0" smtClean="0">
                <a:solidFill>
                  <a:srgbClr val="002060"/>
                </a:solidFill>
                <a:latin typeface="Times New Roman" pitchFamily="18" charset="0"/>
                <a:cs typeface="Times New Roman" pitchFamily="18" charset="0"/>
              </a:rPr>
              <a:t>На федеральном уровне продолжается работа по актуализации нормативных правовых актов в соответствии с Федеральным законом от 31 июля 2020 года № 247-ФЗ «Об обязательных требованиях в Российской Федерации» (с изменениями и дополнениями).</a:t>
            </a:r>
          </a:p>
          <a:p>
            <a:pPr algn="just" eaLnBrk="0" hangingPunct="0">
              <a:buNone/>
            </a:pPr>
            <a:r>
              <a:rPr lang="ru-RU" dirty="0" smtClean="0">
                <a:solidFill>
                  <a:srgbClr val="002060"/>
                </a:solidFill>
                <a:latin typeface="Times New Roman" pitchFamily="18" charset="0"/>
                <a:cs typeface="Times New Roman" pitchFamily="18" charset="0"/>
              </a:rPr>
              <a:t> Правительством РФ было принято постановление от 31 декабря 2020 г. </a:t>
            </a:r>
            <a:br>
              <a:rPr lang="ru-RU" dirty="0" smtClean="0">
                <a:solidFill>
                  <a:srgbClr val="002060"/>
                </a:solidFill>
                <a:latin typeface="Times New Roman" pitchFamily="18" charset="0"/>
                <a:cs typeface="Times New Roman" pitchFamily="18" charset="0"/>
              </a:rPr>
            </a:br>
            <a:r>
              <a:rPr lang="ru-RU" dirty="0" smtClean="0">
                <a:solidFill>
                  <a:srgbClr val="002060"/>
                </a:solidFill>
                <a:latin typeface="Times New Roman" pitchFamily="18" charset="0"/>
                <a:cs typeface="Times New Roman" pitchFamily="18" charset="0"/>
              </a:rPr>
              <a:t>№ 2467 «Об утверждении перечня нормативных правовых актов и групп нормативных правовых актов правительства Российской Федерации, нормативных правовых актов, отдельных положений нормативных правовых актов и групп нормативных правовых актов федеральных органов исполнительной власти» (далее – Перечень № 2467), в соответствии с которым при необходимости изменения после 1 января 2021 г. нормативного правового акта Правительства Российской Федерации или федерального органа исполнительной власти, включенного в Перечень № 2467, такой нормативный правовой акт признается утратившим силу, а взамен его должен быть разработан новый нормативный правовой акт в соответствии с положениями указанного выше Федерального закона.</a:t>
            </a:r>
          </a:p>
          <a:p>
            <a:endParaRPr lang="ru-RU" dirty="0"/>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17</a:t>
            </a:fld>
            <a:endParaRPr lang="ru-RU"/>
          </a:p>
        </p:txBody>
      </p:sp>
      <p:pic>
        <p:nvPicPr>
          <p:cNvPr id="5"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04088" y="173736"/>
            <a:ext cx="8229600" cy="4745736"/>
          </a:xfrm>
        </p:spPr>
        <p:txBody>
          <a:bodyPr>
            <a:normAutofit fontScale="77500" lnSpcReduction="20000"/>
          </a:bodyPr>
          <a:lstStyle/>
          <a:p>
            <a:pPr algn="just">
              <a:buNone/>
            </a:pPr>
            <a:r>
              <a:rPr lang="ru-RU" sz="2000" dirty="0" smtClean="0">
                <a:latin typeface="Times New Roman" pitchFamily="18" charset="0"/>
                <a:cs typeface="Times New Roman" pitchFamily="18" charset="0"/>
              </a:rPr>
              <a:t>     </a:t>
            </a:r>
          </a:p>
          <a:p>
            <a:pPr algn="just">
              <a:buNone/>
            </a:pPr>
            <a:r>
              <a:rPr lang="ru-RU" sz="2000" dirty="0" smtClean="0">
                <a:latin typeface="Times New Roman" pitchFamily="18" charset="0"/>
                <a:cs typeface="Times New Roman" pitchFamily="18" charset="0"/>
              </a:rPr>
              <a:t>     </a:t>
            </a:r>
            <a:r>
              <a:rPr lang="ru-RU" sz="2200" dirty="0" smtClean="0">
                <a:solidFill>
                  <a:srgbClr val="002060"/>
                </a:solidFill>
                <a:latin typeface="Times New Roman" pitchFamily="18" charset="0"/>
                <a:cs typeface="Times New Roman" pitchFamily="18" charset="0"/>
              </a:rPr>
              <a:t>Разработка новых нормативных правовых актов взамен действующих будет осуществляться и уже по ряду проектов приказов осуществляется при непосредственном участии представителей Общероссийского Профсоюза образования и направлена на обеспечение принципа стабильности правового регулирования трудовых прав работников сферы образования как в отношении продолжительности ежегодных отпусков, так и продолжительности рабочего времени (норм часов педагогической работы за ставку заработной платы) педагогических работников, а также особенностей режима их рабочего времени.</a:t>
            </a:r>
          </a:p>
          <a:p>
            <a:pPr algn="just"/>
            <a:r>
              <a:rPr lang="ru-RU" sz="2200" dirty="0" smtClean="0">
                <a:solidFill>
                  <a:srgbClr val="002060"/>
                </a:solidFill>
                <a:latin typeface="Times New Roman" pitchFamily="18" charset="0"/>
                <a:cs typeface="Times New Roman" pitchFamily="18" charset="0"/>
              </a:rPr>
              <a:t>Отметим, что взамен действующего приказа № 1601 будут разработаны два проекта приказов, поскольку положениями статьи 333 Трудового кодекса Российской Федерации четко разграничены полномочия, определяющие, что Министерство науки и высшего образования Российской Федерации определяет продолжительность рабочего времени (нормы часов педагогической работы за ставку заработной платы), порядок определения учебной нагрузки, оговариваемой в трудовом договоре, и основания ее изменения, случаи установления верхнего предела учебной нагрузки педагогических работников, отнесенных к профессорско-преподавательскому составу, а Министерство просвещения Российской Федерации имеет соответствующие полномочия – в отношении всех остальных педагогических работников.</a:t>
            </a:r>
          </a:p>
          <a:p>
            <a:pPr algn="just"/>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18</a:t>
            </a:fld>
            <a:endParaRPr lang="ru-RU"/>
          </a:p>
        </p:txBody>
      </p:sp>
      <p:pic>
        <p:nvPicPr>
          <p:cNvPr id="5"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13816" y="237744"/>
            <a:ext cx="8119872" cy="4448556"/>
          </a:xfrm>
        </p:spPr>
        <p:txBody>
          <a:bodyPr>
            <a:noAutofit/>
          </a:bodyPr>
          <a:lstStyle/>
          <a:p>
            <a:pPr algn="just">
              <a:buNone/>
            </a:pPr>
            <a:r>
              <a:rPr lang="ru-RU" sz="2000" dirty="0" smtClean="0">
                <a:solidFill>
                  <a:srgbClr val="002060"/>
                </a:solidFill>
                <a:latin typeface="Times New Roman" pitchFamily="18" charset="0"/>
                <a:cs typeface="Times New Roman" pitchFamily="18" charset="0"/>
              </a:rPr>
              <a:t>Нормативным правовым актом, в который потребовалось внесение изменений, стало постановление Правительства Российской Федерации от 8 августа 2013 г. № 678 «Об утверждении номенклатуры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 , </a:t>
            </a:r>
          </a:p>
          <a:p>
            <a:pPr algn="just">
              <a:buNone/>
            </a:pPr>
            <a:r>
              <a:rPr lang="ru-RU" sz="2000" dirty="0" smtClean="0">
                <a:solidFill>
                  <a:srgbClr val="002060"/>
                </a:solidFill>
                <a:latin typeface="Times New Roman" pitchFamily="18" charset="0"/>
                <a:cs typeface="Times New Roman" pitchFamily="18" charset="0"/>
              </a:rPr>
              <a:t>Взамен указанного постановления Правительства РФ принято новое постановление Правительства Российской Федерации от 21 февраля 2022 г. № 225 «Об утверждении номенклатуры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 </a:t>
            </a: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l="10936"/>
          <a:stretch/>
        </p:blipFill>
        <p:spPr>
          <a:xfrm>
            <a:off x="1" y="0"/>
            <a:ext cx="6878149" cy="5143501"/>
          </a:xfrm>
          <a:prstGeom prst="rect">
            <a:avLst/>
          </a:prstGeom>
          <a:noFill/>
          <a:ln>
            <a:noFill/>
          </a:ln>
        </p:spPr>
      </p:pic>
      <p:sp>
        <p:nvSpPr>
          <p:cNvPr id="89" name="Google Shape;89;p13"/>
          <p:cNvSpPr/>
          <p:nvPr/>
        </p:nvSpPr>
        <p:spPr>
          <a:xfrm>
            <a:off x="5432100" y="0"/>
            <a:ext cx="3711900" cy="5143500"/>
          </a:xfrm>
          <a:prstGeom prst="rect">
            <a:avLst/>
          </a:prstGeom>
          <a:solidFill>
            <a:srgbClr val="FFFFFF">
              <a:alpha val="72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5432075" y="0"/>
            <a:ext cx="3711900" cy="5143500"/>
          </a:xfrm>
          <a:prstGeom prst="snip2DiagRect">
            <a:avLst>
              <a:gd name="adj1" fmla="val 0"/>
              <a:gd name="adj2" fmla="val 24379"/>
            </a:avLst>
          </a:prstGeom>
          <a:solidFill>
            <a:srgbClr val="18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txBox="1"/>
          <p:nvPr/>
        </p:nvSpPr>
        <p:spPr>
          <a:xfrm>
            <a:off x="5380450" y="804775"/>
            <a:ext cx="3624300" cy="3632700"/>
          </a:xfrm>
          <a:prstGeom prst="rect">
            <a:avLst/>
          </a:prstGeom>
          <a:noFill/>
          <a:ln>
            <a:noFill/>
          </a:ln>
        </p:spPr>
        <p:txBody>
          <a:bodyPr spcFirstLastPara="1" wrap="square" lIns="91425" tIns="91425" rIns="91425" bIns="91425" anchor="t" anchorCtr="0">
            <a:spAutoFit/>
          </a:bodyPr>
          <a:lstStyle/>
          <a:p>
            <a:pPr marL="182562" lvl="0" indent="0" algn="l" rtl="0">
              <a:spcBef>
                <a:spcPts val="0"/>
              </a:spcBef>
              <a:spcAft>
                <a:spcPts val="0"/>
              </a:spcAft>
              <a:buNone/>
            </a:pPr>
            <a:r>
              <a:rPr lang="ru-RU" sz="1800">
                <a:solidFill>
                  <a:schemeClr val="lt1"/>
                </a:solidFill>
                <a:latin typeface="Verdana"/>
                <a:ea typeface="Verdana"/>
                <a:cs typeface="Verdana"/>
                <a:sym typeface="Verdana"/>
              </a:rPr>
              <a:t>«</a:t>
            </a:r>
            <a:r>
              <a:rPr lang="ru-RU" sz="1800" b="1">
                <a:solidFill>
                  <a:schemeClr val="lt1"/>
                </a:solidFill>
                <a:latin typeface="Verdana"/>
                <a:ea typeface="Verdana"/>
                <a:cs typeface="Verdana"/>
                <a:sym typeface="Verdana"/>
              </a:rPr>
              <a:t>Профсоюзы</a:t>
            </a:r>
            <a:r>
              <a:rPr lang="ru-RU" sz="1800">
                <a:solidFill>
                  <a:schemeClr val="lt1"/>
                </a:solidFill>
                <a:latin typeface="Verdana"/>
                <a:ea typeface="Verdana"/>
                <a:cs typeface="Verdana"/>
                <a:sym typeface="Verdana"/>
              </a:rPr>
              <a:t> по своей сути – базовая общественная структура. Государство – на всех уровнях причём – обязано оказывать содействие профсоюзным организациям в отстаивании трудовых прав граждан».</a:t>
            </a:r>
            <a:endParaRPr sz="1800">
              <a:solidFill>
                <a:schemeClr val="dk1"/>
              </a:solidFill>
              <a:latin typeface="Verdana"/>
              <a:ea typeface="Verdana"/>
              <a:cs typeface="Verdana"/>
              <a:sym typeface="Verdana"/>
            </a:endParaRPr>
          </a:p>
          <a:p>
            <a:pPr marL="182562" lvl="0" indent="0" algn="r" rtl="0">
              <a:spcBef>
                <a:spcPts val="0"/>
              </a:spcBef>
              <a:spcAft>
                <a:spcPts val="0"/>
              </a:spcAft>
              <a:buNone/>
            </a:pPr>
            <a:endParaRPr i="1">
              <a:solidFill>
                <a:schemeClr val="lt1"/>
              </a:solidFill>
              <a:latin typeface="Verdana"/>
              <a:ea typeface="Verdana"/>
              <a:cs typeface="Verdana"/>
              <a:sym typeface="Verdana"/>
            </a:endParaRPr>
          </a:p>
          <a:p>
            <a:pPr marL="182562" lvl="0" indent="0" algn="r" rtl="0">
              <a:spcBef>
                <a:spcPts val="0"/>
              </a:spcBef>
              <a:spcAft>
                <a:spcPts val="0"/>
              </a:spcAft>
              <a:buNone/>
            </a:pPr>
            <a:r>
              <a:rPr lang="ru-RU" sz="1000" i="1">
                <a:solidFill>
                  <a:schemeClr val="lt1"/>
                </a:solidFill>
                <a:latin typeface="Verdana"/>
                <a:ea typeface="Verdana"/>
                <a:cs typeface="Verdana"/>
                <a:sym typeface="Verdana"/>
              </a:rPr>
              <a:t>Президент Российской Федерации В.В. Путин</a:t>
            </a:r>
            <a:endParaRPr sz="1000">
              <a:solidFill>
                <a:schemeClr val="dk1"/>
              </a:solidFill>
              <a:latin typeface="Verdana"/>
              <a:ea typeface="Verdana"/>
              <a:cs typeface="Verdana"/>
              <a:sym typeface="Verdana"/>
            </a:endParaRPr>
          </a:p>
          <a:p>
            <a:pPr marL="182562" lvl="0" indent="0" algn="r" rtl="0">
              <a:spcBef>
                <a:spcPts val="0"/>
              </a:spcBef>
              <a:spcAft>
                <a:spcPts val="0"/>
              </a:spcAft>
              <a:buNone/>
            </a:pPr>
            <a:r>
              <a:rPr lang="ru-RU" sz="1000" i="1">
                <a:solidFill>
                  <a:schemeClr val="lt1"/>
                </a:solidFill>
                <a:latin typeface="Verdana"/>
                <a:ea typeface="Verdana"/>
                <a:cs typeface="Verdana"/>
                <a:sym typeface="Verdana"/>
              </a:rPr>
              <a:t>на X Съезде Федерации независимых профсоюзов России</a:t>
            </a:r>
            <a:endParaRPr sz="1000" i="1">
              <a:solidFill>
                <a:schemeClr val="lt1"/>
              </a:solidFill>
              <a:latin typeface="Verdana"/>
              <a:ea typeface="Verdana"/>
              <a:cs typeface="Verdana"/>
              <a:sym typeface="Verdana"/>
            </a:endParaRPr>
          </a:p>
        </p:txBody>
      </p:sp>
      <p:sp>
        <p:nvSpPr>
          <p:cNvPr id="92" name="Google Shape;92;p13"/>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ru-RU"/>
              <a:pPr marL="0" lvl="0" indent="0" algn="r" rtl="0">
                <a:spcBef>
                  <a:spcPts val="0"/>
                </a:spcBef>
                <a:spcAft>
                  <a:spcPts val="0"/>
                </a:spcAft>
                <a:buClr>
                  <a:srgbClr val="000000"/>
                </a:buClr>
                <a:buFont typeface="Arial"/>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13816" y="265176"/>
            <a:ext cx="8119872" cy="4878324"/>
          </a:xfrm>
        </p:spPr>
        <p:txBody>
          <a:bodyPr>
            <a:normAutofit fontScale="47500" lnSpcReduction="20000"/>
          </a:bodyPr>
          <a:lstStyle/>
          <a:p>
            <a:pPr algn="just" eaLnBrk="0" hangingPunct="0">
              <a:buNone/>
            </a:pPr>
            <a:r>
              <a:rPr lang="ru-RU" b="1" dirty="0" smtClean="0">
                <a:solidFill>
                  <a:srgbClr val="C00000"/>
                </a:solidFill>
                <a:latin typeface="Times New Roman" pitchFamily="18" charset="0"/>
                <a:cs typeface="Times New Roman" pitchFamily="18" charset="0"/>
              </a:rPr>
              <a:t>      Будут внесены следующие изменения: </a:t>
            </a:r>
          </a:p>
          <a:p>
            <a:pPr algn="just" eaLnBrk="0" hangingPunct="0"/>
            <a:r>
              <a:rPr lang="ru-RU" sz="3400" dirty="0" smtClean="0">
                <a:solidFill>
                  <a:srgbClr val="002060"/>
                </a:solidFill>
                <a:latin typeface="Times New Roman" pitchFamily="18" charset="0"/>
                <a:cs typeface="Times New Roman" pitchFamily="18" charset="0"/>
              </a:rPr>
              <a:t>– от 22 декабря 2014 г. № 1601 «О продолжительности рабочего времени (нормах часов педагогической работы за ставку заработной платы) педагогических работников и о порядке определения учебной нагрузки педагогических работников, оговариваемой в трудовом договоре»;</a:t>
            </a:r>
          </a:p>
          <a:p>
            <a:pPr algn="just" eaLnBrk="0" hangingPunct="0"/>
            <a:r>
              <a:rPr lang="ru-RU" sz="3400" dirty="0" smtClean="0">
                <a:solidFill>
                  <a:srgbClr val="002060"/>
                </a:solidFill>
                <a:latin typeface="Times New Roman" pitchFamily="18" charset="0"/>
                <a:cs typeface="Times New Roman" pitchFamily="18" charset="0"/>
              </a:rPr>
              <a:t>– от 11 мая 2016 г. № 536 «Об утверждении Особенностей режима рабочего времени и времени отдыха педагогических и иных работников организаций, осуществляющих образовательную деятельность»;</a:t>
            </a:r>
          </a:p>
          <a:p>
            <a:pPr algn="just" eaLnBrk="0" hangingPunct="0"/>
            <a:r>
              <a:rPr lang="ru-RU" sz="3400" dirty="0" smtClean="0">
                <a:solidFill>
                  <a:srgbClr val="002060"/>
                </a:solidFill>
                <a:latin typeface="Times New Roman" pitchFamily="18" charset="0"/>
                <a:cs typeface="Times New Roman" pitchFamily="18" charset="0"/>
              </a:rPr>
              <a:t>– от 7 апреля 2014 г. № 276 «Об утверждении Порядка проведения аттестации педагогических работников организаций, осуществляющих образовательную деятельность»;</a:t>
            </a:r>
          </a:p>
          <a:p>
            <a:pPr algn="just" eaLnBrk="0" hangingPunct="0"/>
            <a:r>
              <a:rPr lang="ru-RU" sz="3400" dirty="0" smtClean="0">
                <a:solidFill>
                  <a:srgbClr val="002060"/>
                </a:solidFill>
                <a:latin typeface="Times New Roman" pitchFamily="18" charset="0"/>
                <a:cs typeface="Times New Roman" pitchFamily="18" charset="0"/>
              </a:rPr>
              <a:t>– от 31 мая 2016 г. № 644 «Об утверждении Порядка предоставления педагогическим работникам организаций, осуществляющих образовательную деятельность, длительного отпуска сроком до одного года».</a:t>
            </a:r>
          </a:p>
          <a:p>
            <a:endParaRPr lang="ru-RU" sz="3400" b="1" dirty="0" smtClean="0">
              <a:solidFill>
                <a:srgbClr val="002060"/>
              </a:solidFill>
              <a:latin typeface="Times New Roman" pitchFamily="18" charset="0"/>
              <a:cs typeface="Times New Roman" pitchFamily="18" charset="0"/>
            </a:endParaRPr>
          </a:p>
          <a:p>
            <a:pPr algn="just"/>
            <a:r>
              <a:rPr lang="ru-RU" sz="3400" dirty="0" smtClean="0">
                <a:solidFill>
                  <a:srgbClr val="002060"/>
                </a:solidFill>
                <a:latin typeface="Times New Roman" pitchFamily="18" charset="0"/>
                <a:cs typeface="Times New Roman" pitchFamily="18" charset="0"/>
              </a:rPr>
              <a:t>Новый нормативный правой акт предполагает принять Министерство труда и социальной защиты Российской Федерации взамен приказа Минтруда России от 30 июня 2003 г. № 41 «Об установлении особенностей работы </a:t>
            </a:r>
            <a:br>
              <a:rPr lang="ru-RU" sz="3400" dirty="0" smtClean="0">
                <a:solidFill>
                  <a:srgbClr val="002060"/>
                </a:solidFill>
                <a:latin typeface="Times New Roman" pitchFamily="18" charset="0"/>
                <a:cs typeface="Times New Roman" pitchFamily="18" charset="0"/>
              </a:rPr>
            </a:br>
            <a:r>
              <a:rPr lang="ru-RU" sz="3400" dirty="0" smtClean="0">
                <a:solidFill>
                  <a:srgbClr val="002060"/>
                </a:solidFill>
                <a:latin typeface="Times New Roman" pitchFamily="18" charset="0"/>
                <a:cs typeface="Times New Roman" pitchFamily="18" charset="0"/>
              </a:rPr>
              <a:t>по совместительству педагогических, медицинских, фармацевтических работников и работников культуры».</a:t>
            </a:r>
          </a:p>
          <a:p>
            <a:endParaRPr lang="ru-RU" dirty="0">
              <a:solidFill>
                <a:srgbClr val="002060"/>
              </a:solidFill>
            </a:endParaRPr>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79;p17"/>
          <p:cNvPicPr preferRelativeResize="0"/>
          <p:nvPr/>
        </p:nvPicPr>
        <p:blipFill rotWithShape="1">
          <a:blip r:embed="rId2">
            <a:alphaModFix/>
          </a:blip>
          <a:srcRect t="11233" b="4491"/>
          <a:stretch/>
        </p:blipFill>
        <p:spPr>
          <a:xfrm>
            <a:off x="0" y="0"/>
            <a:ext cx="9144000" cy="5143500"/>
          </a:xfrm>
          <a:prstGeom prst="rect">
            <a:avLst/>
          </a:prstGeom>
          <a:noFill/>
          <a:ln>
            <a:noFill/>
          </a:ln>
        </p:spPr>
      </p:pic>
      <p:sp>
        <p:nvSpPr>
          <p:cNvPr id="3" name="Содержимое 2"/>
          <p:cNvSpPr>
            <a:spLocks noGrp="1"/>
          </p:cNvSpPr>
          <p:nvPr>
            <p:ph idx="1"/>
          </p:nvPr>
        </p:nvSpPr>
        <p:spPr>
          <a:xfrm>
            <a:off x="329184" y="192024"/>
            <a:ext cx="8686800" cy="4782312"/>
          </a:xfrm>
        </p:spPr>
        <p:txBody>
          <a:bodyPr>
            <a:normAutofit fontScale="92500" lnSpcReduction="20000"/>
          </a:bodyPr>
          <a:lstStyle/>
          <a:p>
            <a:pPr algn="ctr">
              <a:buNone/>
              <a:defRPr/>
            </a:pPr>
            <a:r>
              <a:rPr lang="ru-RU" b="1" dirty="0" smtClean="0">
                <a:solidFill>
                  <a:srgbClr val="002060"/>
                </a:solidFill>
                <a:latin typeface="Times New Roman" pitchFamily="18" charset="0"/>
                <a:cs typeface="Times New Roman" pitchFamily="18" charset="0"/>
              </a:rPr>
              <a:t>В соответствии с   </a:t>
            </a:r>
            <a:r>
              <a:rPr lang="ru-RU" b="1" u="sng" dirty="0" smtClean="0">
                <a:solidFill>
                  <a:srgbClr val="002060"/>
                </a:solidFill>
                <a:latin typeface="Times New Roman" pitchFamily="18" charset="0"/>
                <a:cs typeface="Times New Roman" pitchFamily="18" charset="0"/>
              </a:rPr>
              <a:t>УСТАВОМ</a:t>
            </a:r>
          </a:p>
          <a:p>
            <a:pPr algn="ctr">
              <a:defRPr/>
            </a:pPr>
            <a:endParaRPr lang="ru-RU" b="1" u="sng" dirty="0" smtClean="0">
              <a:solidFill>
                <a:srgbClr val="002060"/>
              </a:solidFill>
              <a:latin typeface="Times New Roman" pitchFamily="18" charset="0"/>
              <a:cs typeface="Times New Roman" pitchFamily="18" charset="0"/>
            </a:endParaRPr>
          </a:p>
          <a:p>
            <a:pPr algn="ctr">
              <a:buNone/>
              <a:defRPr/>
            </a:pPr>
            <a:r>
              <a:rPr lang="ru-RU"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Профсоюз работников  образования выполняет основные функции:</a:t>
            </a:r>
          </a:p>
          <a:p>
            <a:pPr algn="ctr">
              <a:defRPr/>
            </a:pPr>
            <a:endParaRPr lang="ru-RU"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lgn="ctr">
              <a:buNone/>
              <a:defRPr/>
            </a:pPr>
            <a:r>
              <a:rPr lang="ru-RU" u="sng"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Представительство</a:t>
            </a:r>
            <a:r>
              <a:rPr lang="ru-RU"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интересов членов Профсоюза в органах власти;</a:t>
            </a:r>
          </a:p>
          <a:p>
            <a:pPr marL="514350" indent="-514350" algn="ctr">
              <a:defRPr/>
            </a:pPr>
            <a:endParaRPr lang="ru-RU"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lgn="ctr">
              <a:buNone/>
              <a:defRPr/>
            </a:pPr>
            <a:r>
              <a:rPr lang="ru-RU"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 </a:t>
            </a:r>
            <a:r>
              <a:rPr lang="ru-RU" u="sng"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Защита</a:t>
            </a:r>
            <a:r>
              <a:rPr lang="ru-RU"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индивидуальных и коллективных социальных, трудовых, профессиональных прав  и интересов членов Профсоюза</a:t>
            </a:r>
          </a:p>
          <a:p>
            <a:endParaRPr lang="ru-RU" dirty="0">
              <a:solidFill>
                <a:srgbClr val="002060"/>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21</a:t>
            </a:fld>
            <a:endParaRPr lang="ru-RU"/>
          </a:p>
        </p:txBody>
      </p:sp>
      <p:pic>
        <p:nvPicPr>
          <p:cNvPr id="6" name="Google Shape;112;p14"/>
          <p:cNvPicPr preferRelativeResize="0"/>
          <p:nvPr/>
        </p:nvPicPr>
        <p:blipFill>
          <a:blip r:embed="rId3">
            <a:alphaModFix/>
          </a:blip>
          <a:srcRect l="20783" t="10504" r="20330" b="23239"/>
          <a:stretch>
            <a:fillRect/>
          </a:stretch>
        </p:blipFill>
        <p:spPr>
          <a:xfrm>
            <a:off x="182880" y="109728"/>
            <a:ext cx="530352" cy="6126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9" descr="C:\Users\днс\Pictures\на сайт\Жадина и профсоюз.jpg"/>
          <p:cNvPicPr preferRelativeResize="0"/>
          <p:nvPr/>
        </p:nvPicPr>
        <p:blipFill rotWithShape="1">
          <a:blip r:embed="rId3">
            <a:alphaModFix/>
          </a:blip>
          <a:srcRect l="2856" t="14016" b="4016"/>
          <a:stretch/>
        </p:blipFill>
        <p:spPr>
          <a:xfrm>
            <a:off x="0" y="0"/>
            <a:ext cx="9144000" cy="5143501"/>
          </a:xfrm>
          <a:prstGeom prst="rect">
            <a:avLst/>
          </a:prstGeom>
          <a:noFill/>
          <a:ln>
            <a:noFill/>
          </a:ln>
        </p:spPr>
      </p:pic>
      <p:sp>
        <p:nvSpPr>
          <p:cNvPr id="236" name="Google Shape;236;p1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22</a:t>
            </a:fld>
            <a:endParaRPr/>
          </a:p>
        </p:txBody>
      </p:sp>
      <p:sp>
        <p:nvSpPr>
          <p:cNvPr id="237" name="Google Shape;237;p19"/>
          <p:cNvSpPr/>
          <p:nvPr/>
        </p:nvSpPr>
        <p:spPr>
          <a:xfrm rot="5400000">
            <a:off x="-206867" y="207000"/>
            <a:ext cx="5154000" cy="4740000"/>
          </a:xfrm>
          <a:prstGeom prst="rtTriangle">
            <a:avLst/>
          </a:prstGeom>
          <a:solidFill>
            <a:srgbClr val="5B5B5B">
              <a:alpha val="76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9"/>
          <p:cNvSpPr/>
          <p:nvPr/>
        </p:nvSpPr>
        <p:spPr>
          <a:xfrm>
            <a:off x="278950" y="370325"/>
            <a:ext cx="3195900" cy="117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000" b="1">
                <a:solidFill>
                  <a:schemeClr val="lt1"/>
                </a:solidFill>
                <a:latin typeface="Verdana"/>
                <a:ea typeface="Verdana"/>
                <a:cs typeface="Verdana"/>
                <a:sym typeface="Verdana"/>
              </a:rPr>
              <a:t>СПАСИБО</a:t>
            </a:r>
            <a:endParaRPr sz="3000" b="1">
              <a:solidFill>
                <a:schemeClr val="lt1"/>
              </a:solidFill>
              <a:latin typeface="Verdana"/>
              <a:ea typeface="Verdana"/>
              <a:cs typeface="Verdana"/>
              <a:sym typeface="Verdana"/>
            </a:endParaRPr>
          </a:p>
          <a:p>
            <a:pPr marL="0" marR="0" lvl="0" indent="0" algn="l" rtl="0">
              <a:spcBef>
                <a:spcPts val="0"/>
              </a:spcBef>
              <a:spcAft>
                <a:spcPts val="0"/>
              </a:spcAft>
              <a:buNone/>
            </a:pPr>
            <a:r>
              <a:rPr lang="ru-RU" sz="3000" b="1">
                <a:solidFill>
                  <a:schemeClr val="lt1"/>
                </a:solidFill>
                <a:latin typeface="Verdana"/>
                <a:ea typeface="Verdana"/>
                <a:cs typeface="Verdana"/>
                <a:sym typeface="Verdana"/>
              </a:rPr>
              <a:t>за внимание!</a:t>
            </a:r>
            <a:endParaRPr sz="3000" b="1">
              <a:solidFill>
                <a:schemeClr val="lt1"/>
              </a:solidFill>
              <a:latin typeface="Verdana"/>
              <a:ea typeface="Verdana"/>
              <a:cs typeface="Verdana"/>
              <a:sym typeface="Verdana"/>
            </a:endParaRPr>
          </a:p>
        </p:txBody>
      </p:sp>
      <p:sp>
        <p:nvSpPr>
          <p:cNvPr id="239" name="Google Shape;239;p19"/>
          <p:cNvSpPr/>
          <p:nvPr/>
        </p:nvSpPr>
        <p:spPr>
          <a:xfrm>
            <a:off x="133" y="3074000"/>
            <a:ext cx="2250300" cy="2069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9"/>
          <p:cNvSpPr/>
          <p:nvPr/>
        </p:nvSpPr>
        <p:spPr>
          <a:xfrm>
            <a:off x="0" y="3522600"/>
            <a:ext cx="1762500" cy="1620900"/>
          </a:xfrm>
          <a:prstGeom prst="rtTriangl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rot="10800000">
            <a:off x="6382635" y="100"/>
            <a:ext cx="2761200" cy="25392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rot="10800000">
            <a:off x="6981298" y="-137"/>
            <a:ext cx="2162700" cy="1989000"/>
          </a:xfrm>
          <a:prstGeom prst="rtTriangle">
            <a:avLst/>
          </a:prstGeom>
          <a:solidFill>
            <a:srgbClr val="18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628650" y="273844"/>
            <a:ext cx="7886700" cy="685800"/>
          </a:xfrm>
        </p:spPr>
        <p:txBody>
          <a:bodyPr lIns="68580" tIns="34290" rIns="68580" bIns="34290">
            <a:normAutofit/>
          </a:bodyPr>
          <a:lstStyle/>
          <a:p>
            <a:pPr algn="ctr"/>
            <a:r>
              <a:rPr lang="ru-RU" altLang="ru-RU" sz="2800" b="1" dirty="0" smtClean="0">
                <a:solidFill>
                  <a:srgbClr val="0070C0"/>
                </a:solidFill>
                <a:latin typeface="Times New Roman" pitchFamily="18" charset="0"/>
                <a:cs typeface="Times New Roman" pitchFamily="18" charset="0"/>
              </a:rPr>
              <a:t>  Изменения в действующем законодательстве</a:t>
            </a:r>
          </a:p>
        </p:txBody>
      </p:sp>
      <p:sp>
        <p:nvSpPr>
          <p:cNvPr id="5123" name="Заголовок 1"/>
          <p:cNvSpPr>
            <a:spLocks noGrp="1"/>
          </p:cNvSpPr>
          <p:nvPr>
            <p:ph idx="1"/>
          </p:nvPr>
        </p:nvSpPr>
        <p:spPr>
          <a:xfrm>
            <a:off x="1207008" y="1019175"/>
            <a:ext cx="7564327" cy="3534966"/>
          </a:xfrm>
        </p:spPr>
        <p:txBody>
          <a:bodyPr lIns="68580" tIns="34290" rIns="68580" bIns="34290">
            <a:normAutofit/>
          </a:bodyPr>
          <a:lstStyle/>
          <a:p>
            <a:pPr marL="0" indent="0" algn="just">
              <a:buNone/>
            </a:pPr>
            <a:r>
              <a:rPr lang="ru-RU" altLang="ru-RU" sz="2400" b="1" dirty="0" smtClean="0">
                <a:solidFill>
                  <a:srgbClr val="002060"/>
                </a:solidFill>
                <a:latin typeface="Times New Roman" pitchFamily="18" charset="0"/>
                <a:cs typeface="Times New Roman" pitchFamily="18" charset="0"/>
              </a:rPr>
              <a:t>Федеральный закон от 14 июля 2022 г. N 295-ФЗ "О внесении изменений в Федеральный закон "Об образовании в Российской Федерации»</a:t>
            </a:r>
          </a:p>
          <a:p>
            <a:pPr marL="0" indent="0" algn="just">
              <a:buNone/>
            </a:pPr>
            <a:endParaRPr lang="ru-RU" altLang="ru-RU" sz="2400" b="1" dirty="0" smtClean="0">
              <a:solidFill>
                <a:srgbClr val="002060"/>
              </a:solidFill>
              <a:latin typeface="Times New Roman" pitchFamily="18" charset="0"/>
              <a:cs typeface="Times New Roman" pitchFamily="18" charset="0"/>
            </a:endParaRPr>
          </a:p>
          <a:p>
            <a:pPr marL="0" indent="0" algn="just">
              <a:buNone/>
            </a:pPr>
            <a:r>
              <a:rPr lang="ru-RU" altLang="ru-RU" sz="2400" b="1" dirty="0" smtClean="0">
                <a:solidFill>
                  <a:srgbClr val="002060"/>
                </a:solidFill>
                <a:latin typeface="Times New Roman" pitchFamily="18" charset="0"/>
                <a:cs typeface="Times New Roman" pitchFamily="18" charset="0"/>
              </a:rPr>
              <a:t>Кратко:  термин «государственная услуга» заменен на «реализацию образовательных программ»</a:t>
            </a:r>
          </a:p>
        </p:txBody>
      </p:sp>
      <p:pic>
        <p:nvPicPr>
          <p:cNvPr id="4"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866394" y="0"/>
            <a:ext cx="7886700" cy="685800"/>
          </a:xfrm>
        </p:spPr>
        <p:txBody>
          <a:bodyPr lIns="68580" tIns="34290" rIns="68580" bIns="34290">
            <a:normAutofit/>
          </a:bodyPr>
          <a:lstStyle/>
          <a:p>
            <a:pPr algn="ctr"/>
            <a:r>
              <a:rPr lang="ru-RU" altLang="ru-RU" sz="2800" b="1" dirty="0" smtClean="0">
                <a:solidFill>
                  <a:srgbClr val="0070C0"/>
                </a:solidFill>
                <a:latin typeface="Times New Roman" pitchFamily="18" charset="0"/>
                <a:cs typeface="Times New Roman" pitchFamily="18" charset="0"/>
              </a:rPr>
              <a:t>Изменения в действующем законодательстве</a:t>
            </a:r>
          </a:p>
        </p:txBody>
      </p:sp>
      <p:sp>
        <p:nvSpPr>
          <p:cNvPr id="4" name="Заголовок 1"/>
          <p:cNvSpPr>
            <a:spLocks noGrp="1"/>
          </p:cNvSpPr>
          <p:nvPr>
            <p:ph idx="1"/>
          </p:nvPr>
        </p:nvSpPr>
        <p:spPr>
          <a:xfrm>
            <a:off x="941832" y="594360"/>
            <a:ext cx="7982712" cy="4379975"/>
          </a:xfrm>
        </p:spPr>
        <p:txBody>
          <a:bodyPr lIns="68580" tIns="34290" rIns="68580" bIns="34290">
            <a:normAutofit lnSpcReduction="10000"/>
          </a:bodyPr>
          <a:lstStyle/>
          <a:p>
            <a:pPr marL="0" indent="0" algn="ctr">
              <a:buNone/>
              <a:defRPr/>
            </a:pPr>
            <a:r>
              <a:rPr lang="ru-RU" sz="1400" b="1" dirty="0">
                <a:solidFill>
                  <a:srgbClr val="C00000"/>
                </a:solidFill>
                <a:latin typeface="Times New Roman" panose="02020603050405020304" pitchFamily="18" charset="0"/>
                <a:cs typeface="Times New Roman" panose="02020603050405020304" pitchFamily="18" charset="0"/>
              </a:rPr>
              <a:t>Федеральный закон от 14 июля 2022 г. N 298-ФЗ</a:t>
            </a:r>
            <a:r>
              <a:rPr lang="ru-RU" sz="1400" b="1" dirty="0" smtClean="0">
                <a:solidFill>
                  <a:srgbClr val="C00000"/>
                </a:solidFill>
                <a:latin typeface="Times New Roman" panose="02020603050405020304" pitchFamily="18" charset="0"/>
                <a:cs typeface="Times New Roman" panose="02020603050405020304" pitchFamily="18" charset="0"/>
              </a:rPr>
              <a:t/>
            </a:r>
            <a:br>
              <a:rPr lang="ru-RU" sz="1400" b="1" dirty="0" smtClean="0">
                <a:solidFill>
                  <a:srgbClr val="C00000"/>
                </a:solidFill>
                <a:latin typeface="Times New Roman" panose="02020603050405020304" pitchFamily="18" charset="0"/>
                <a:cs typeface="Times New Roman" panose="02020603050405020304" pitchFamily="18" charset="0"/>
              </a:rPr>
            </a:br>
            <a:r>
              <a:rPr lang="ru-RU" sz="1400" b="1" dirty="0">
                <a:solidFill>
                  <a:srgbClr val="C00000"/>
                </a:solidFill>
                <a:latin typeface="Times New Roman" panose="02020603050405020304" pitchFamily="18" charset="0"/>
                <a:cs typeface="Times New Roman" panose="02020603050405020304" pitchFamily="18" charset="0"/>
              </a:rPr>
              <a:t>"О внесении изменений в Федеральный закон </a:t>
            </a:r>
            <a:r>
              <a:rPr lang="ru-RU" sz="1400" b="1" dirty="0" smtClean="0">
                <a:solidFill>
                  <a:srgbClr val="C00000"/>
                </a:solidFill>
                <a:latin typeface="Times New Roman" panose="02020603050405020304" pitchFamily="18" charset="0"/>
                <a:cs typeface="Times New Roman" panose="02020603050405020304" pitchFamily="18" charset="0"/>
              </a:rPr>
              <a:t>«Об </a:t>
            </a:r>
            <a:r>
              <a:rPr lang="ru-RU" sz="1400" b="1" dirty="0">
                <a:solidFill>
                  <a:srgbClr val="C00000"/>
                </a:solidFill>
                <a:latin typeface="Times New Roman" panose="02020603050405020304" pitchFamily="18" charset="0"/>
                <a:cs typeface="Times New Roman" panose="02020603050405020304" pitchFamily="18" charset="0"/>
              </a:rPr>
              <a:t>образовании в Российской </a:t>
            </a:r>
            <a:r>
              <a:rPr lang="ru-RU" sz="1400" b="1" dirty="0" smtClean="0">
                <a:solidFill>
                  <a:srgbClr val="C00000"/>
                </a:solidFill>
                <a:latin typeface="Times New Roman" panose="02020603050405020304" pitchFamily="18" charset="0"/>
                <a:cs typeface="Times New Roman" panose="02020603050405020304" pitchFamily="18" charset="0"/>
              </a:rPr>
              <a:t>Федерации»</a:t>
            </a:r>
          </a:p>
          <a:p>
            <a:pPr marL="0" indent="0" algn="just">
              <a:buNone/>
              <a:defRPr/>
            </a:pPr>
            <a:r>
              <a:rPr lang="ru-RU" sz="1500" b="1" dirty="0" smtClean="0">
                <a:solidFill>
                  <a:srgbClr val="002060"/>
                </a:solidFill>
                <a:latin typeface="Times New Roman" panose="02020603050405020304" pitchFamily="18" charset="0"/>
                <a:cs typeface="Times New Roman" panose="02020603050405020304" pitchFamily="18" charset="0"/>
              </a:rPr>
              <a:t>Кратко:</a:t>
            </a:r>
          </a:p>
          <a:p>
            <a:pPr algn="just">
              <a:defRPr/>
            </a:pPr>
            <a:r>
              <a:rPr lang="ru-RU" sz="1500" dirty="0" smtClean="0">
                <a:solidFill>
                  <a:srgbClr val="002060"/>
                </a:solidFill>
                <a:latin typeface="Times New Roman" panose="02020603050405020304" pitchFamily="18" charset="0"/>
                <a:cs typeface="Times New Roman" panose="02020603050405020304" pitchFamily="18" charset="0"/>
              </a:rPr>
              <a:t>Право образовательной организации применять в своей деятельности электронный документооборот, </a:t>
            </a:r>
            <a:r>
              <a:rPr lang="ru-RU" sz="1500" dirty="0" smtClean="0">
                <a:solidFill>
                  <a:srgbClr val="002060"/>
                </a:solidFill>
              </a:rPr>
              <a:t> </a:t>
            </a:r>
            <a:r>
              <a:rPr lang="ru-RU" sz="1500" dirty="0">
                <a:solidFill>
                  <a:srgbClr val="002060"/>
                </a:solidFill>
                <a:latin typeface="Times New Roman" panose="02020603050405020304" pitchFamily="18" charset="0"/>
                <a:cs typeface="Times New Roman" panose="02020603050405020304" pitchFamily="18" charset="0"/>
              </a:rPr>
              <a:t>который предусматривает создание, подписание, использование и хранение документов, связанных с деятельностью образовательной организации, в электронном виде без дублирования на бумажном носителе, если иное не установлено настоящим Федеральным законом. Решение о введении электронного документооборота и порядок его осуществления утверждаются образовательной организацией по согласованию с ее учредителем</a:t>
            </a:r>
            <a:r>
              <a:rPr lang="ru-RU" sz="1500" dirty="0" smtClean="0">
                <a:solidFill>
                  <a:srgbClr val="002060"/>
                </a:solidFill>
                <a:latin typeface="Times New Roman" panose="02020603050405020304" pitchFamily="18" charset="0"/>
                <a:cs typeface="Times New Roman" panose="02020603050405020304" pitchFamily="18" charset="0"/>
              </a:rPr>
              <a:t>.« (статья 28);</a:t>
            </a:r>
            <a:endParaRPr lang="ru-RU" sz="1500" dirty="0">
              <a:solidFill>
                <a:srgbClr val="002060"/>
              </a:solidFill>
              <a:latin typeface="Times New Roman" panose="02020603050405020304" pitchFamily="18" charset="0"/>
              <a:cs typeface="Times New Roman" panose="02020603050405020304" pitchFamily="18" charset="0"/>
            </a:endParaRPr>
          </a:p>
          <a:p>
            <a:pPr algn="just">
              <a:defRPr/>
            </a:pPr>
            <a:r>
              <a:rPr lang="ru-RU" sz="1500" dirty="0" smtClean="0">
                <a:solidFill>
                  <a:srgbClr val="002060"/>
                </a:solidFill>
                <a:latin typeface="Times New Roman" panose="02020603050405020304" pitchFamily="18" charset="0"/>
                <a:cs typeface="Times New Roman" panose="02020603050405020304" pitchFamily="18" charset="0"/>
              </a:rPr>
              <a:t>Порядок предоставления информации и документов о деятельности образовательной организации, не указанных в части 2 статьи 29 : предоставляются руководителем (заместителем руководителя) образовательной организации по обращению гражданина либо должностного лица государственного органа или органа местного самоуправления в случаях и порядке, предусмотренных законодательством Российской Федерации. Представление информации организациям о деятельности государственной или муниципальной образовательной организации осуществляется учредителем такой организации.";</a:t>
            </a:r>
          </a:p>
          <a:p>
            <a:pPr marL="0" indent="0">
              <a:buNone/>
              <a:defRPr/>
            </a:pPr>
            <a:endParaRPr lang="ru-RU" sz="1500" b="1" dirty="0" smtClean="0">
              <a:latin typeface="Times New Roman" panose="02020603050405020304" pitchFamily="18" charset="0"/>
              <a:cs typeface="Times New Roman" panose="02020603050405020304" pitchFamily="18" charset="0"/>
            </a:endParaRPr>
          </a:p>
        </p:txBody>
      </p:sp>
      <p:pic>
        <p:nvPicPr>
          <p:cNvPr id="5"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7680" y="1801368"/>
            <a:ext cx="8281416" cy="2852928"/>
          </a:xfrm>
        </p:spPr>
        <p:txBody>
          <a:bodyPr>
            <a:noAutofit/>
          </a:bodyPr>
          <a:lstStyle/>
          <a:p>
            <a:pPr algn="ct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endParaRPr lang="ru-RU" sz="4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5</a:t>
            </a:fld>
            <a:endParaRPr lang="ru-RU"/>
          </a:p>
        </p:txBody>
      </p:sp>
      <p:pic>
        <p:nvPicPr>
          <p:cNvPr id="5"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
        <p:nvSpPr>
          <p:cNvPr id="1025" name="Rectangle 1"/>
          <p:cNvSpPr>
            <a:spLocks noChangeArrowheads="1"/>
          </p:cNvSpPr>
          <p:nvPr/>
        </p:nvSpPr>
        <p:spPr bwMode="auto">
          <a:xfrm>
            <a:off x="512064" y="-61555"/>
            <a:ext cx="81838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Обсуждение приоритетных вопросов выполнения в 2021 году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Отраслевого соглашения по организациям,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находящимся в ведении </a:t>
            </a:r>
            <a:r>
              <a:rPr kumimoji="0" lang="ru-RU" sz="1800"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Минпросвещения</a:t>
            </a:r>
            <a:r>
              <a:rPr kumimoji="0" lang="ru-RU" sz="180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России, на 2021-2023годы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и утверждение плана реализации Отраслевого соглашения в 2022 году.</a:t>
            </a:r>
            <a:endParaRPr kumimoji="0" lang="ru-RU" sz="1800" i="0" u="none" strike="noStrike" cap="none" normalizeH="0" baseline="0" dirty="0" smtClean="0">
              <a:ln>
                <a:noFill/>
              </a:ln>
              <a:solidFill>
                <a:srgbClr val="0070C0"/>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118872" y="1093008"/>
            <a:ext cx="8823960"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Совершенствование системы оплаты труда педагогических работников.</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Разработка предложений; осуществление контроля за выполнением Указов, поручений Президента Российской Федерации, постановлений Правительства РФ, федеральных законов в сфере оплаты труда, социальных гарантий и льгот работающих и студентов. </a:t>
            </a:r>
            <a:endParaRPr kumimoji="0" lang="ru-RU" sz="2000" i="0" u="none" strike="noStrike" cap="none" normalizeH="0" baseline="0" dirty="0" smtClean="0">
              <a:ln>
                <a:noFill/>
              </a:ln>
              <a:solidFill>
                <a:srgbClr val="002060"/>
              </a:solidFill>
              <a:effectLst/>
              <a:latin typeface="Times New Roman" pitchFamily="18" charset="0"/>
              <a:cs typeface="Times New Roman" pitchFamily="18" charset="0"/>
            </a:endParaRPr>
          </a:p>
          <a:p>
            <a:pPr indent="449263" algn="just" eaLnBrk="0" fontAlgn="base" hangingPunct="0">
              <a:spcBef>
                <a:spcPct val="0"/>
              </a:spcBef>
              <a:spcAft>
                <a:spcPct val="0"/>
              </a:spcAft>
              <a:buClrTx/>
              <a:buFontTx/>
              <a:buChar char="-"/>
            </a:pPr>
            <a:r>
              <a:rPr kumimoji="0" lang="ru-RU" sz="20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Участие в подготовке Единых рекомендаций по установлению </a:t>
            </a:r>
            <a:br>
              <a:rPr kumimoji="0" lang="ru-RU" sz="20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br>
            <a:r>
              <a:rPr kumimoji="0" lang="ru-RU" sz="20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на федеральном, региональном и местном уровнях систем оплаты труда работников государственных и муниципальных учреждений на 2022 год.</a:t>
            </a:r>
          </a:p>
          <a:p>
            <a:pPr indent="449263" algn="just" eaLnBrk="0" fontAlgn="base" hangingPunct="0">
              <a:spcBef>
                <a:spcPct val="0"/>
              </a:spcBef>
              <a:spcAft>
                <a:spcPct val="0"/>
              </a:spcAft>
              <a:buClrTx/>
              <a:buFontTx/>
              <a:buChar char="-"/>
            </a:pPr>
            <a:r>
              <a:rPr kumimoji="0" lang="ru-RU" sz="20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lang="ru-RU" sz="2000" dirty="0" smtClean="0">
                <a:solidFill>
                  <a:srgbClr val="002060"/>
                </a:solidFill>
                <a:latin typeface="Times New Roman" pitchFamily="18" charset="0"/>
                <a:cs typeface="Times New Roman" pitchFamily="18" charset="0"/>
              </a:rPr>
              <a:t>- Совместная работа по подготовке предложений по установлению единых требований к оплате труда педагогических работников государственных и муниципальных организаций</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86968" y="192024"/>
            <a:ext cx="8046720" cy="4951476"/>
          </a:xfrm>
        </p:spPr>
        <p:txBody>
          <a:bodyPr>
            <a:normAutofit fontScale="62500" lnSpcReduction="20000"/>
          </a:bodyPr>
          <a:lstStyle/>
          <a:p>
            <a:pPr algn="ctr">
              <a:buNone/>
            </a:pPr>
            <a:r>
              <a:rPr lang="ru-RU" b="1" dirty="0" smtClean="0">
                <a:solidFill>
                  <a:srgbClr val="002060"/>
                </a:solidFill>
                <a:latin typeface="Times New Roman" pitchFamily="18" charset="0"/>
                <a:cs typeface="Times New Roman" pitchFamily="18" charset="0"/>
              </a:rPr>
              <a:t>В отчете в Правительство Российской Федерации по итогам выявленных особенностей Министерством просвещения Российской Федерации предложены следующие подходы к системе оплаты труда</a:t>
            </a:r>
            <a:br>
              <a:rPr lang="ru-RU" b="1" dirty="0" smtClean="0">
                <a:solidFill>
                  <a:srgbClr val="002060"/>
                </a:solidFill>
                <a:latin typeface="Times New Roman" pitchFamily="18" charset="0"/>
                <a:cs typeface="Times New Roman" pitchFamily="18" charset="0"/>
              </a:rPr>
            </a:br>
            <a:r>
              <a:rPr lang="ru-RU" b="1" dirty="0" smtClean="0">
                <a:solidFill>
                  <a:srgbClr val="002060"/>
                </a:solidFill>
                <a:latin typeface="Times New Roman" pitchFamily="18" charset="0"/>
                <a:cs typeface="Times New Roman" pitchFamily="18" charset="0"/>
              </a:rPr>
              <a:t>в рамках проведения </a:t>
            </a:r>
            <a:r>
              <a:rPr lang="ru-RU" b="1" dirty="0" err="1" smtClean="0">
                <a:solidFill>
                  <a:srgbClr val="002060"/>
                </a:solidFill>
                <a:latin typeface="Times New Roman" pitchFamily="18" charset="0"/>
                <a:cs typeface="Times New Roman" pitchFamily="18" charset="0"/>
              </a:rPr>
              <a:t>пилотной</a:t>
            </a:r>
            <a:r>
              <a:rPr lang="ru-RU" b="1" dirty="0" smtClean="0">
                <a:solidFill>
                  <a:srgbClr val="002060"/>
                </a:solidFill>
                <a:latin typeface="Times New Roman" pitchFamily="18" charset="0"/>
                <a:cs typeface="Times New Roman" pitchFamily="18" charset="0"/>
              </a:rPr>
              <a:t> апробации:</a:t>
            </a:r>
            <a:endParaRPr lang="ru-RU" dirty="0" smtClean="0">
              <a:solidFill>
                <a:srgbClr val="002060"/>
              </a:solidFill>
              <a:latin typeface="Times New Roman" pitchFamily="18" charset="0"/>
              <a:cs typeface="Times New Roman" pitchFamily="18" charset="0"/>
            </a:endParaRPr>
          </a:p>
          <a:p>
            <a:pPr algn="just">
              <a:buNone/>
            </a:pPr>
            <a:r>
              <a:rPr lang="ru-RU" dirty="0" smtClean="0">
                <a:solidFill>
                  <a:srgbClr val="002060"/>
                </a:solidFill>
                <a:latin typeface="Times New Roman" pitchFamily="18" charset="0"/>
                <a:cs typeface="Times New Roman" pitchFamily="18" charset="0"/>
              </a:rPr>
              <a:t>Определить единый для всех </a:t>
            </a:r>
            <a:r>
              <a:rPr lang="ru-RU" dirty="0" err="1" smtClean="0">
                <a:solidFill>
                  <a:srgbClr val="002060"/>
                </a:solidFill>
                <a:latin typeface="Times New Roman" pitchFamily="18" charset="0"/>
                <a:cs typeface="Times New Roman" pitchFamily="18" charset="0"/>
              </a:rPr>
              <a:t>пилотных</a:t>
            </a:r>
            <a:r>
              <a:rPr lang="ru-RU" dirty="0" smtClean="0">
                <a:solidFill>
                  <a:srgbClr val="002060"/>
                </a:solidFill>
                <a:latin typeface="Times New Roman" pitchFamily="18" charset="0"/>
                <a:cs typeface="Times New Roman" pitchFamily="18" charset="0"/>
              </a:rPr>
              <a:t> организаций порядок формирования ставки заработной платы педагогических работников;</a:t>
            </a:r>
          </a:p>
          <a:p>
            <a:pPr algn="just">
              <a:buNone/>
            </a:pPr>
            <a:r>
              <a:rPr lang="ru-RU" dirty="0" smtClean="0">
                <a:solidFill>
                  <a:srgbClr val="002060"/>
                </a:solidFill>
                <a:latin typeface="Times New Roman" pitchFamily="18" charset="0"/>
                <a:cs typeface="Times New Roman" pitchFamily="18" charset="0"/>
              </a:rPr>
              <a:t>при определении размера ставки заработной платы (должностного оклада) педагогических работников в качестве расчетного показателя использовать величину, равную МРОТ;</a:t>
            </a:r>
          </a:p>
          <a:p>
            <a:pPr algn="just">
              <a:buNone/>
            </a:pPr>
            <a:r>
              <a:rPr lang="ru-RU" dirty="0" smtClean="0">
                <a:solidFill>
                  <a:srgbClr val="002060"/>
                </a:solidFill>
                <a:latin typeface="Times New Roman" pitchFamily="18" charset="0"/>
                <a:cs typeface="Times New Roman" pitchFamily="18" charset="0"/>
              </a:rPr>
              <a:t>привязать расчет размеров ставки заработной платы (должностного клада) педагогических работников в зависимости от квалификационных уровней профессиональной квалификационной группы должностей педагогических работников, используя коэффициенты сложности(от1,05до1,2), а также дополнительно коэффициент региональной экономической дифференциации по каждому квалификационному уровню.</a:t>
            </a:r>
          </a:p>
          <a:p>
            <a:endParaRPr lang="ru-RU" dirty="0"/>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6</a:t>
            </a:fld>
            <a:endParaRPr lang="ru-RU"/>
          </a:p>
        </p:txBody>
      </p:sp>
      <p:pic>
        <p:nvPicPr>
          <p:cNvPr id="5"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2104" y="201168"/>
            <a:ext cx="7854696" cy="4764024"/>
          </a:xfrm>
        </p:spPr>
        <p:txBody>
          <a:bodyPr>
            <a:normAutofit fontScale="92500" lnSpcReduction="20000"/>
          </a:bodyPr>
          <a:lstStyle/>
          <a:p>
            <a:pPr algn="just">
              <a:buNone/>
            </a:pPr>
            <a:r>
              <a:rPr lang="ru-RU" sz="2400" dirty="0" smtClean="0">
                <a:solidFill>
                  <a:srgbClr val="002060"/>
                </a:solidFill>
                <a:latin typeface="Times New Roman" pitchFamily="18" charset="0"/>
                <a:cs typeface="Times New Roman" pitchFamily="18" charset="0"/>
              </a:rPr>
              <a:t>    По предложению Профсоюза в Единый план мероприятий РТК на 2-е полугодие 2022 года включено рассмотрение на рабочей группе по заработной плате, доходам и уровню жизни населения Комиссии следующих вопросов:</a:t>
            </a:r>
          </a:p>
          <a:p>
            <a:pPr algn="just"/>
            <a:endParaRPr lang="ru-RU" sz="2400" dirty="0" smtClean="0">
              <a:solidFill>
                <a:srgbClr val="002060"/>
              </a:solidFill>
              <a:latin typeface="Times New Roman" pitchFamily="18" charset="0"/>
              <a:cs typeface="Times New Roman" pitchFamily="18" charset="0"/>
            </a:endParaRPr>
          </a:p>
          <a:p>
            <a:pPr algn="just"/>
            <a:r>
              <a:rPr lang="ru-RU" sz="2400" dirty="0" smtClean="0">
                <a:solidFill>
                  <a:srgbClr val="002060"/>
                </a:solidFill>
                <a:latin typeface="Times New Roman" pitchFamily="18" charset="0"/>
                <a:cs typeface="Times New Roman" pitchFamily="18" charset="0"/>
              </a:rPr>
              <a:t>1) о подготовке предложений по установлению порядка проведения </a:t>
            </a:r>
            <a:r>
              <a:rPr lang="ru-RU" sz="2400" dirty="0" err="1" smtClean="0">
                <a:solidFill>
                  <a:srgbClr val="002060"/>
                </a:solidFill>
                <a:latin typeface="Times New Roman" pitchFamily="18" charset="0"/>
                <a:cs typeface="Times New Roman" pitchFamily="18" charset="0"/>
              </a:rPr>
              <a:t>пилотной</a:t>
            </a:r>
            <a:r>
              <a:rPr lang="ru-RU" sz="2400" dirty="0" smtClean="0">
                <a:solidFill>
                  <a:srgbClr val="002060"/>
                </a:solidFill>
                <a:latin typeface="Times New Roman" pitchFamily="18" charset="0"/>
                <a:cs typeface="Times New Roman" pitchFamily="18" charset="0"/>
              </a:rPr>
              <a:t> апробации единых требований к оплате труда педагогических работников государственных и муниципальных образовательных организаций в целях внедрения новой системы оплаты их труда;</a:t>
            </a:r>
          </a:p>
          <a:p>
            <a:pPr algn="just"/>
            <a:r>
              <a:rPr lang="ru-RU" sz="2400" dirty="0" smtClean="0">
                <a:solidFill>
                  <a:srgbClr val="002060"/>
                </a:solidFill>
                <a:latin typeface="Times New Roman" pitchFamily="18" charset="0"/>
                <a:cs typeface="Times New Roman" pitchFamily="18" charset="0"/>
              </a:rPr>
              <a:t>2) о результатах моделирования заработной платы педагогических работников отдельных образовательных государственных и муниципальных организаций </a:t>
            </a:r>
            <a:r>
              <a:rPr lang="ru-RU" sz="2400" dirty="0" err="1" smtClean="0">
                <a:solidFill>
                  <a:srgbClr val="002060"/>
                </a:solidFill>
                <a:latin typeface="Times New Roman" pitchFamily="18" charset="0"/>
                <a:cs typeface="Times New Roman" pitchFamily="18" charset="0"/>
              </a:rPr>
              <a:t>пилотных</a:t>
            </a:r>
            <a:r>
              <a:rPr lang="ru-RU" sz="2400" dirty="0" smtClean="0">
                <a:solidFill>
                  <a:srgbClr val="002060"/>
                </a:solidFill>
                <a:latin typeface="Times New Roman" pitchFamily="18" charset="0"/>
                <a:cs typeface="Times New Roman" pitchFamily="18" charset="0"/>
              </a:rPr>
              <a:t> регионов на основе применения единых требований к оплате их труда.</a:t>
            </a:r>
            <a:endParaRPr lang="ru-RU" dirty="0"/>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7</a:t>
            </a:fld>
            <a:endParaRPr lang="ru-RU"/>
          </a:p>
        </p:txBody>
      </p:sp>
      <p:pic>
        <p:nvPicPr>
          <p:cNvPr id="5" name="Google Shape;112;p14"/>
          <p:cNvPicPr preferRelativeResize="0"/>
          <p:nvPr/>
        </p:nvPicPr>
        <p:blipFill>
          <a:blip r:embed="rId2">
            <a:alphaModFix/>
          </a:blip>
          <a:srcRect l="20783" t="10504" r="20330" b="23239"/>
          <a:stretch>
            <a:fillRect/>
          </a:stretch>
        </p:blipFill>
        <p:spPr>
          <a:xfrm>
            <a:off x="173736" y="146304"/>
            <a:ext cx="530352" cy="5394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46304"/>
            <a:ext cx="8247888" cy="4846320"/>
          </a:xfrm>
        </p:spPr>
        <p:txBody>
          <a:bodyPr lIns="68580" tIns="34290" rIns="68580" bIns="34290">
            <a:normAutofit lnSpcReduction="10000"/>
          </a:bodyPr>
          <a:lstStyle/>
          <a:p>
            <a:pPr marL="0" indent="0">
              <a:buNone/>
              <a:defRPr/>
            </a:pPr>
            <a:r>
              <a:rPr lang="ru-RU" sz="1900" dirty="0" smtClean="0">
                <a:solidFill>
                  <a:srgbClr val="C00000"/>
                </a:solidFill>
                <a:latin typeface="Times New Roman" panose="02020603050405020304" pitchFamily="18" charset="0"/>
                <a:cs typeface="Times New Roman" panose="02020603050405020304" pitchFamily="18" charset="0"/>
              </a:rPr>
              <a:t>      На региональном уровне в период май- август 2022 г.</a:t>
            </a:r>
          </a:p>
          <a:p>
            <a:pPr algn="just">
              <a:defRPr/>
            </a:pPr>
            <a:r>
              <a:rPr lang="ru-RU" sz="1600" dirty="0" smtClean="0">
                <a:solidFill>
                  <a:srgbClr val="002060"/>
                </a:solidFill>
                <a:latin typeface="Times New Roman" panose="02020603050405020304" pitchFamily="18" charset="0"/>
                <a:cs typeface="Times New Roman" panose="02020603050405020304" pitchFamily="18" charset="0"/>
              </a:rPr>
              <a:t>Закон </a:t>
            </a:r>
            <a:r>
              <a:rPr lang="ru-RU" sz="1600" dirty="0">
                <a:solidFill>
                  <a:srgbClr val="002060"/>
                </a:solidFill>
                <a:latin typeface="Times New Roman" panose="02020603050405020304" pitchFamily="18" charset="0"/>
                <a:cs typeface="Times New Roman" panose="02020603050405020304" pitchFamily="18" charset="0"/>
              </a:rPr>
              <a:t>Иркутской области от 6 июля 2022 г. N </a:t>
            </a:r>
            <a:r>
              <a:rPr lang="ru-RU" sz="1600" dirty="0" smtClean="0">
                <a:solidFill>
                  <a:srgbClr val="002060"/>
                </a:solidFill>
                <a:latin typeface="Times New Roman" panose="02020603050405020304" pitchFamily="18" charset="0"/>
                <a:cs typeface="Times New Roman" panose="02020603050405020304" pitchFamily="18" charset="0"/>
              </a:rPr>
              <a:t>48-ОЗ "О </a:t>
            </a:r>
            <a:r>
              <a:rPr lang="ru-RU" sz="1600" dirty="0">
                <a:solidFill>
                  <a:srgbClr val="002060"/>
                </a:solidFill>
                <a:latin typeface="Times New Roman" panose="02020603050405020304" pitchFamily="18" charset="0"/>
                <a:cs typeface="Times New Roman" panose="02020603050405020304" pitchFamily="18" charset="0"/>
              </a:rPr>
              <a:t>внесении изменения в статью 9.3 Закона Иркутской области "Об отдельных вопросах образования в Иркутской </a:t>
            </a:r>
            <a:r>
              <a:rPr lang="ru-RU" sz="1600" dirty="0" smtClean="0">
                <a:solidFill>
                  <a:srgbClr val="002060"/>
                </a:solidFill>
                <a:latin typeface="Times New Roman" panose="02020603050405020304" pitchFamily="18" charset="0"/>
                <a:cs typeface="Times New Roman" panose="02020603050405020304" pitchFamily="18" charset="0"/>
              </a:rPr>
              <a:t>области"   в части: 1) установления порядка и размера выплаты компенсации педагогическим работникам за участие в проведении ГИА; 2) по порядку определения объема и размеров субвенций, нормативов  на обеспечение </a:t>
            </a:r>
            <a:r>
              <a:rPr lang="ru-RU" sz="1600" dirty="0">
                <a:solidFill>
                  <a:srgbClr val="002060"/>
                </a:solidFill>
                <a:latin typeface="Times New Roman" panose="02020603050405020304" pitchFamily="18" charset="0"/>
                <a:cs typeface="Times New Roman" panose="02020603050405020304" pitchFamily="18" charset="0"/>
              </a:rPr>
              <a:t>государственных гарантий реализации прав на получение общего образования в муниципальных образовательных организациях в Иркутской области, дополнительного образования детей в муниципальных общеобразовательных организациях в Иркутской </a:t>
            </a:r>
            <a:r>
              <a:rPr lang="ru-RU" sz="1600" dirty="0" smtClean="0">
                <a:solidFill>
                  <a:srgbClr val="002060"/>
                </a:solidFill>
                <a:latin typeface="Times New Roman" panose="02020603050405020304" pitchFamily="18" charset="0"/>
                <a:cs typeface="Times New Roman" panose="02020603050405020304" pitchFamily="18" charset="0"/>
              </a:rPr>
              <a:t>области;</a:t>
            </a:r>
          </a:p>
          <a:p>
            <a:pPr algn="just">
              <a:defRPr/>
            </a:pPr>
            <a:r>
              <a:rPr lang="ru-RU" sz="1600" dirty="0" smtClean="0">
                <a:solidFill>
                  <a:srgbClr val="002060"/>
                </a:solidFill>
                <a:latin typeface="Times New Roman" panose="02020603050405020304" pitchFamily="18" charset="0"/>
                <a:cs typeface="Times New Roman" panose="02020603050405020304" pitchFamily="18" charset="0"/>
              </a:rPr>
              <a:t>  Постановление </a:t>
            </a:r>
            <a:r>
              <a:rPr lang="ru-RU" sz="1600" dirty="0">
                <a:solidFill>
                  <a:srgbClr val="002060"/>
                </a:solidFill>
                <a:latin typeface="Times New Roman" panose="02020603050405020304" pitchFamily="18" charset="0"/>
                <a:cs typeface="Times New Roman" panose="02020603050405020304" pitchFamily="18" charset="0"/>
              </a:rPr>
              <a:t>Правительства Иркутской области от 24 мая 2022 г. N 404-пп "О внесении изменений в постановление Правительства Иркутской области от 5 ноября 2019 года N </a:t>
            </a:r>
            <a:r>
              <a:rPr lang="ru-RU" sz="1600" dirty="0" smtClean="0">
                <a:solidFill>
                  <a:srgbClr val="002060"/>
                </a:solidFill>
                <a:latin typeface="Times New Roman" panose="02020603050405020304" pitchFamily="18" charset="0"/>
                <a:cs typeface="Times New Roman" panose="02020603050405020304" pitchFamily="18" charset="0"/>
              </a:rPr>
              <a:t>914-пп ""</a:t>
            </a:r>
            <a:r>
              <a:rPr lang="ru-RU" sz="1600" dirty="0">
                <a:solidFill>
                  <a:srgbClr val="002060"/>
                </a:solidFill>
                <a:latin typeface="Times New Roman" panose="02020603050405020304" pitchFamily="18" charset="0"/>
                <a:cs typeface="Times New Roman" panose="02020603050405020304" pitchFamily="18" charset="0"/>
              </a:rPr>
              <a:t>Об определении значений показателей нормативов оплаты труда педагогических работников, административно-управленческого персонала, вспомогательного персонала, применяемых при расчете норматива расходов на оплату труда работников муниципальных дошкольных образовательных и общеобразовательных организаций в Иркутской области, реализующих образовательную программу дошкольного образования, и норматива стоимости педагогической услуги в муниципальных общеобразовательных организациях в Иркутской области, реализующих образовательные программы начального общего, основного общего, среднего общего образования..." </a:t>
            </a:r>
          </a:p>
          <a:p>
            <a:pPr>
              <a:defRPr/>
            </a:pPr>
            <a:endParaRPr lang="ru-RU" sz="1200" dirty="0" smtClean="0">
              <a:latin typeface="Times New Roman" panose="02020603050405020304" pitchFamily="18" charset="0"/>
              <a:cs typeface="Times New Roman" panose="02020603050405020304" pitchFamily="18" charset="0"/>
            </a:endParaRPr>
          </a:p>
          <a:p>
            <a:pPr marL="0" indent="0">
              <a:buNone/>
              <a:defRPr/>
            </a:pPr>
            <a:endParaRPr lang="ru-RU" sz="1200" dirty="0">
              <a:latin typeface="Times New Roman" panose="02020603050405020304" pitchFamily="18" charset="0"/>
              <a:cs typeface="Times New Roman" panose="02020603050405020304" pitchFamily="18" charset="0"/>
            </a:endParaRPr>
          </a:p>
        </p:txBody>
      </p:sp>
      <p:pic>
        <p:nvPicPr>
          <p:cNvPr id="4"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9</a:t>
            </a:fld>
            <a:endParaRPr lang="ru-RU"/>
          </a:p>
        </p:txBody>
      </p:sp>
      <p:pic>
        <p:nvPicPr>
          <p:cNvPr id="5" name="Google Shape;112;p14"/>
          <p:cNvPicPr preferRelativeResize="0"/>
          <p:nvPr/>
        </p:nvPicPr>
        <p:blipFill>
          <a:blip r:embed="rId2">
            <a:alphaModFix/>
          </a:blip>
          <a:srcRect l="20783" t="10504" r="20330" b="23239"/>
          <a:stretch>
            <a:fillRect/>
          </a:stretch>
        </p:blipFill>
        <p:spPr>
          <a:xfrm>
            <a:off x="182880" y="109728"/>
            <a:ext cx="466344" cy="457200"/>
          </a:xfrm>
          <a:prstGeom prst="rect">
            <a:avLst/>
          </a:prstGeom>
          <a:noFill/>
          <a:ln>
            <a:noFill/>
          </a:ln>
        </p:spPr>
      </p:pic>
      <p:sp>
        <p:nvSpPr>
          <p:cNvPr id="7" name="Заголовок 1"/>
          <p:cNvSpPr>
            <a:spLocks noGrp="1"/>
          </p:cNvSpPr>
          <p:nvPr>
            <p:ph idx="1"/>
          </p:nvPr>
        </p:nvSpPr>
        <p:spPr>
          <a:xfrm>
            <a:off x="868680" y="164592"/>
            <a:ext cx="8065008" cy="4800600"/>
          </a:xfrm>
        </p:spPr>
        <p:txBody>
          <a:bodyPr>
            <a:normAutofit fontScale="40000" lnSpcReduction="20000"/>
          </a:bodyPr>
          <a:lstStyle/>
          <a:p>
            <a:pPr algn="ctr">
              <a:buNone/>
            </a:pPr>
            <a:r>
              <a:rPr lang="ru-RU" sz="5900" b="1" dirty="0" smtClean="0">
                <a:solidFill>
                  <a:srgbClr val="C00000"/>
                </a:solidFill>
                <a:latin typeface="Times New Roman" pitchFamily="18" charset="0"/>
                <a:cs typeface="Times New Roman" pitchFamily="18" charset="0"/>
              </a:rPr>
              <a:t>Аттестация</a:t>
            </a:r>
          </a:p>
          <a:p>
            <a:pPr algn="just">
              <a:buNone/>
            </a:pPr>
            <a:r>
              <a:rPr lang="ru-RU" sz="4800" dirty="0" smtClean="0">
                <a:solidFill>
                  <a:srgbClr val="002060"/>
                </a:solidFill>
                <a:latin typeface="Times New Roman" pitchFamily="18" charset="0"/>
                <a:cs typeface="Times New Roman" pitchFamily="18" charset="0"/>
              </a:rPr>
              <a:t>Распоряжением </a:t>
            </a:r>
            <a:r>
              <a:rPr lang="ru-RU" sz="4800" dirty="0" err="1" smtClean="0">
                <a:solidFill>
                  <a:srgbClr val="002060"/>
                </a:solidFill>
                <a:latin typeface="Times New Roman" pitchFamily="18" charset="0"/>
                <a:cs typeface="Times New Roman" pitchFamily="18" charset="0"/>
              </a:rPr>
              <a:t>Минпросвещения</a:t>
            </a:r>
            <a:r>
              <a:rPr lang="ru-RU" sz="4800" dirty="0" smtClean="0">
                <a:solidFill>
                  <a:srgbClr val="002060"/>
                </a:solidFill>
                <a:latin typeface="Times New Roman" pitchFamily="18" charset="0"/>
                <a:cs typeface="Times New Roman" pitchFamily="18" charset="0"/>
              </a:rPr>
              <a:t> России от 31.05.2021 года утвержден проект Целевой модели аттестации руководителей общеобразовательных организаций.</a:t>
            </a:r>
          </a:p>
          <a:p>
            <a:pPr algn="just">
              <a:buNone/>
            </a:pPr>
            <a:r>
              <a:rPr lang="ru-RU" sz="4800" dirty="0" smtClean="0">
                <a:solidFill>
                  <a:srgbClr val="002060"/>
                </a:solidFill>
                <a:latin typeface="Times New Roman" pitchFamily="18" charset="0"/>
                <a:cs typeface="Times New Roman" pitchFamily="18" charset="0"/>
              </a:rPr>
              <a:t>По предложению Профсоюза  проводится </a:t>
            </a:r>
            <a:r>
              <a:rPr lang="ru-RU" sz="4800" dirty="0" err="1" smtClean="0">
                <a:solidFill>
                  <a:srgbClr val="002060"/>
                </a:solidFill>
                <a:latin typeface="Times New Roman" pitchFamily="18" charset="0"/>
                <a:cs typeface="Times New Roman" pitchFamily="18" charset="0"/>
              </a:rPr>
              <a:t>пилотная</a:t>
            </a:r>
            <a:r>
              <a:rPr lang="ru-RU" sz="4800" dirty="0" smtClean="0">
                <a:solidFill>
                  <a:srgbClr val="002060"/>
                </a:solidFill>
                <a:latin typeface="Times New Roman" pitchFamily="18" charset="0"/>
                <a:cs typeface="Times New Roman" pitchFamily="18" charset="0"/>
              </a:rPr>
              <a:t> апробация  процедур аттестации. Участие руководителей образовательных организаций и кандидатов в </a:t>
            </a:r>
            <a:r>
              <a:rPr lang="ru-RU" sz="4800" dirty="0" err="1" smtClean="0">
                <a:solidFill>
                  <a:srgbClr val="002060"/>
                </a:solidFill>
                <a:latin typeface="Times New Roman" pitchFamily="18" charset="0"/>
                <a:cs typeface="Times New Roman" pitchFamily="18" charset="0"/>
              </a:rPr>
              <a:t>пилотной</a:t>
            </a:r>
            <a:r>
              <a:rPr lang="ru-RU" sz="4800" dirty="0" smtClean="0">
                <a:solidFill>
                  <a:srgbClr val="002060"/>
                </a:solidFill>
                <a:latin typeface="Times New Roman" pitchFamily="18" charset="0"/>
                <a:cs typeface="Times New Roman" pitchFamily="18" charset="0"/>
              </a:rPr>
              <a:t> апробации процедур аттестации осуществляется на добровольной основе. Полный цикл </a:t>
            </a:r>
            <a:r>
              <a:rPr lang="ru-RU" sz="4800" dirty="0" err="1" smtClean="0">
                <a:solidFill>
                  <a:srgbClr val="002060"/>
                </a:solidFill>
                <a:latin typeface="Times New Roman" pitchFamily="18" charset="0"/>
                <a:cs typeface="Times New Roman" pitchFamily="18" charset="0"/>
              </a:rPr>
              <a:t>пилотной</a:t>
            </a:r>
            <a:r>
              <a:rPr lang="ru-RU" sz="4800" dirty="0" smtClean="0">
                <a:solidFill>
                  <a:srgbClr val="002060"/>
                </a:solidFill>
                <a:latin typeface="Times New Roman" pitchFamily="18" charset="0"/>
                <a:cs typeface="Times New Roman" pitchFamily="18" charset="0"/>
              </a:rPr>
              <a:t> </a:t>
            </a:r>
            <a:r>
              <a:rPr lang="ru-RU" sz="4800" dirty="0" err="1" smtClean="0">
                <a:solidFill>
                  <a:srgbClr val="002060"/>
                </a:solidFill>
                <a:latin typeface="Times New Roman" pitchFamily="18" charset="0"/>
                <a:cs typeface="Times New Roman" pitchFamily="18" charset="0"/>
              </a:rPr>
              <a:t>апробаации</a:t>
            </a:r>
            <a:r>
              <a:rPr lang="ru-RU" sz="4800" dirty="0" smtClean="0">
                <a:solidFill>
                  <a:srgbClr val="002060"/>
                </a:solidFill>
                <a:latin typeface="Times New Roman" pitchFamily="18" charset="0"/>
                <a:cs typeface="Times New Roman" pitchFamily="18" charset="0"/>
              </a:rPr>
              <a:t> процедур аттестации включает два этапа: подготовительный – с 1 февраля по 31 августа 2022 г.; Второй этап – </a:t>
            </a:r>
            <a:r>
              <a:rPr lang="ru-RU" sz="4800" dirty="0" err="1" smtClean="0">
                <a:solidFill>
                  <a:srgbClr val="002060"/>
                </a:solidFill>
                <a:latin typeface="Times New Roman" pitchFamily="18" charset="0"/>
                <a:cs typeface="Times New Roman" pitchFamily="18" charset="0"/>
              </a:rPr>
              <a:t>пилотная</a:t>
            </a:r>
            <a:r>
              <a:rPr lang="ru-RU" sz="4800" dirty="0" smtClean="0">
                <a:solidFill>
                  <a:srgbClr val="002060"/>
                </a:solidFill>
                <a:latin typeface="Times New Roman" pitchFamily="18" charset="0"/>
                <a:cs typeface="Times New Roman" pitchFamily="18" charset="0"/>
              </a:rPr>
              <a:t> апробация с 1 сентября 2022 г. по 15 декабря 2022 г.: дали согласие 16 субъектов в т.ч., иркутская область.</a:t>
            </a:r>
          </a:p>
          <a:p>
            <a:pPr algn="just">
              <a:buNone/>
            </a:pPr>
            <a:r>
              <a:rPr lang="ru-RU" sz="4800" dirty="0" smtClean="0">
                <a:solidFill>
                  <a:srgbClr val="FF0000"/>
                </a:solidFill>
                <a:latin typeface="Times New Roman" pitchFamily="18" charset="0"/>
                <a:cs typeface="Times New Roman" pitchFamily="18" charset="0"/>
                <a:hlinkClick r:id="rId3"/>
              </a:rPr>
              <a:t>Приказ министерства образования Иркутской области от 3 августа 2022 года № 55-51-мпр</a:t>
            </a:r>
            <a:r>
              <a:rPr lang="ru-RU" sz="4800" dirty="0" smtClean="0">
                <a:solidFill>
                  <a:srgbClr val="FF0000"/>
                </a:solidFill>
                <a:latin typeface="Times New Roman" pitchFamily="18" charset="0"/>
                <a:cs typeface="Times New Roman" pitchFamily="18" charset="0"/>
              </a:rPr>
              <a:t> </a:t>
            </a:r>
            <a:r>
              <a:rPr lang="ru-RU" sz="4800" dirty="0" smtClean="0">
                <a:solidFill>
                  <a:srgbClr val="002060"/>
                </a:solidFill>
                <a:latin typeface="Times New Roman" pitchFamily="18" charset="0"/>
                <a:cs typeface="Times New Roman" pitchFamily="18" charset="0"/>
              </a:rPr>
              <a:t> «Об утверждении Порядка проведения аттестации кандидатов на должность руководителя и руководителя государственной образовательной организации Иркутской области, учредителем которой выступает министерство образования Иркутской области». </a:t>
            </a:r>
            <a:endParaRPr lang="ru-RU" sz="4800" dirty="0">
              <a:solidFill>
                <a:srgbClr val="002060"/>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7167</TotalTime>
  <Words>1438</Words>
  <Application>Microsoft Office PowerPoint</Application>
  <PresentationFormat>Экран (16:9)</PresentationFormat>
  <Paragraphs>131</Paragraphs>
  <Slides>22</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   Актуальные вопросы  защиты трудовых прав,  социально-экономических и профессиональных интересов работников  образования.</vt:lpstr>
      <vt:lpstr>Слайд 2</vt:lpstr>
      <vt:lpstr>  Изменения в действующем законодательстве</vt:lpstr>
      <vt:lpstr>Изменения в действующем законодательстве</vt:lpstr>
      <vt:lpstr>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Юрий Абдуллаев</dc:creator>
  <cp:lastModifiedBy>User</cp:lastModifiedBy>
  <cp:revision>73</cp:revision>
  <dcterms:modified xsi:type="dcterms:W3CDTF">2022-09-07T03:21:51Z</dcterms:modified>
</cp:coreProperties>
</file>